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7" r:id="rId2"/>
  </p:sldMasterIdLst>
  <p:notesMasterIdLst>
    <p:notesMasterId r:id="rId29"/>
  </p:notesMasterIdLst>
  <p:handoutMasterIdLst>
    <p:handoutMasterId r:id="rId30"/>
  </p:handoutMasterIdLst>
  <p:sldIdLst>
    <p:sldId id="257" r:id="rId3"/>
    <p:sldId id="373" r:id="rId4"/>
    <p:sldId id="374" r:id="rId5"/>
    <p:sldId id="352" r:id="rId6"/>
    <p:sldId id="368" r:id="rId7"/>
    <p:sldId id="375" r:id="rId8"/>
    <p:sldId id="376" r:id="rId9"/>
    <p:sldId id="354" r:id="rId10"/>
    <p:sldId id="366" r:id="rId11"/>
    <p:sldId id="377" r:id="rId12"/>
    <p:sldId id="378" r:id="rId13"/>
    <p:sldId id="379" r:id="rId14"/>
    <p:sldId id="380" r:id="rId15"/>
    <p:sldId id="381" r:id="rId16"/>
    <p:sldId id="382" r:id="rId17"/>
    <p:sldId id="383" r:id="rId18"/>
    <p:sldId id="384" r:id="rId19"/>
    <p:sldId id="385" r:id="rId20"/>
    <p:sldId id="386" r:id="rId21"/>
    <p:sldId id="387" r:id="rId22"/>
    <p:sldId id="391" r:id="rId23"/>
    <p:sldId id="392" r:id="rId24"/>
    <p:sldId id="389" r:id="rId25"/>
    <p:sldId id="365" r:id="rId26"/>
    <p:sldId id="390" r:id="rId27"/>
    <p:sldId id="361" r:id="rId28"/>
  </p:sldIdLst>
  <p:sldSz cx="9144000" cy="6858000" type="screen4x3"/>
  <p:notesSz cx="6797675" cy="9926638"/>
  <p:defaultTextStyle>
    <a:defPPr>
      <a:defRPr lang="nl-NL"/>
    </a:defPPr>
    <a:lvl1pPr algn="r" rtl="0" fontAlgn="base">
      <a:spcBef>
        <a:spcPct val="20000"/>
      </a:spcBef>
      <a:spcAft>
        <a:spcPct val="0"/>
      </a:spcAft>
      <a:defRPr sz="2800" b="1" kern="1200">
        <a:solidFill>
          <a:srgbClr val="1C1C1C"/>
        </a:solidFill>
        <a:latin typeface="Verdana" pitchFamily="34" charset="0"/>
        <a:ea typeface="+mn-ea"/>
        <a:cs typeface="+mn-cs"/>
      </a:defRPr>
    </a:lvl1pPr>
    <a:lvl2pPr marL="457200" algn="r" rtl="0" fontAlgn="base">
      <a:spcBef>
        <a:spcPct val="20000"/>
      </a:spcBef>
      <a:spcAft>
        <a:spcPct val="0"/>
      </a:spcAft>
      <a:defRPr sz="2800" b="1" kern="1200">
        <a:solidFill>
          <a:srgbClr val="1C1C1C"/>
        </a:solidFill>
        <a:latin typeface="Verdana" pitchFamily="34" charset="0"/>
        <a:ea typeface="+mn-ea"/>
        <a:cs typeface="+mn-cs"/>
      </a:defRPr>
    </a:lvl2pPr>
    <a:lvl3pPr marL="914400" algn="r" rtl="0" fontAlgn="base">
      <a:spcBef>
        <a:spcPct val="20000"/>
      </a:spcBef>
      <a:spcAft>
        <a:spcPct val="0"/>
      </a:spcAft>
      <a:defRPr sz="2800" b="1" kern="1200">
        <a:solidFill>
          <a:srgbClr val="1C1C1C"/>
        </a:solidFill>
        <a:latin typeface="Verdana" pitchFamily="34" charset="0"/>
        <a:ea typeface="+mn-ea"/>
        <a:cs typeface="+mn-cs"/>
      </a:defRPr>
    </a:lvl3pPr>
    <a:lvl4pPr marL="1371600" algn="r" rtl="0" fontAlgn="base">
      <a:spcBef>
        <a:spcPct val="20000"/>
      </a:spcBef>
      <a:spcAft>
        <a:spcPct val="0"/>
      </a:spcAft>
      <a:defRPr sz="2800" b="1" kern="1200">
        <a:solidFill>
          <a:srgbClr val="1C1C1C"/>
        </a:solidFill>
        <a:latin typeface="Verdana" pitchFamily="34" charset="0"/>
        <a:ea typeface="+mn-ea"/>
        <a:cs typeface="+mn-cs"/>
      </a:defRPr>
    </a:lvl4pPr>
    <a:lvl5pPr marL="1828800" algn="r" rtl="0" fontAlgn="base">
      <a:spcBef>
        <a:spcPct val="20000"/>
      </a:spcBef>
      <a:spcAft>
        <a:spcPct val="0"/>
      </a:spcAft>
      <a:defRPr sz="2800" b="1" kern="1200">
        <a:solidFill>
          <a:srgbClr val="1C1C1C"/>
        </a:solidFill>
        <a:latin typeface="Verdana" pitchFamily="34" charset="0"/>
        <a:ea typeface="+mn-ea"/>
        <a:cs typeface="+mn-cs"/>
      </a:defRPr>
    </a:lvl5pPr>
    <a:lvl6pPr marL="2286000" algn="l" defTabSz="914400" rtl="0" eaLnBrk="1" latinLnBrk="0" hangingPunct="1">
      <a:defRPr sz="2800" b="1" kern="1200">
        <a:solidFill>
          <a:srgbClr val="1C1C1C"/>
        </a:solidFill>
        <a:latin typeface="Verdana" pitchFamily="34" charset="0"/>
        <a:ea typeface="+mn-ea"/>
        <a:cs typeface="+mn-cs"/>
      </a:defRPr>
    </a:lvl6pPr>
    <a:lvl7pPr marL="2743200" algn="l" defTabSz="914400" rtl="0" eaLnBrk="1" latinLnBrk="0" hangingPunct="1">
      <a:defRPr sz="2800" b="1" kern="1200">
        <a:solidFill>
          <a:srgbClr val="1C1C1C"/>
        </a:solidFill>
        <a:latin typeface="Verdana" pitchFamily="34" charset="0"/>
        <a:ea typeface="+mn-ea"/>
        <a:cs typeface="+mn-cs"/>
      </a:defRPr>
    </a:lvl7pPr>
    <a:lvl8pPr marL="3200400" algn="l" defTabSz="914400" rtl="0" eaLnBrk="1" latinLnBrk="0" hangingPunct="1">
      <a:defRPr sz="2800" b="1" kern="1200">
        <a:solidFill>
          <a:srgbClr val="1C1C1C"/>
        </a:solidFill>
        <a:latin typeface="Verdana" pitchFamily="34" charset="0"/>
        <a:ea typeface="+mn-ea"/>
        <a:cs typeface="+mn-cs"/>
      </a:defRPr>
    </a:lvl8pPr>
    <a:lvl9pPr marL="3657600" algn="l" defTabSz="914400" rtl="0" eaLnBrk="1" latinLnBrk="0" hangingPunct="1">
      <a:defRPr sz="2800" b="1" kern="1200">
        <a:solidFill>
          <a:srgbClr val="1C1C1C"/>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C8C"/>
    <a:srgbClr val="283A97"/>
    <a:srgbClr val="002B54"/>
    <a:srgbClr val="1C1C1C"/>
    <a:srgbClr val="FF0000"/>
    <a:srgbClr val="005D76"/>
    <a:srgbClr val="008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8" autoAdjust="0"/>
  </p:normalViewPr>
  <p:slideViewPr>
    <p:cSldViewPr>
      <p:cViewPr>
        <p:scale>
          <a:sx n="124" d="100"/>
          <a:sy n="124" d="100"/>
        </p:scale>
        <p:origin x="-126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39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AB4AD323-5A02-401B-8B24-0F21845A1443}" type="datetime1">
              <a:rPr lang="nl-NL"/>
              <a:pPr>
                <a:defRPr/>
              </a:pPr>
              <a:t>28-3-2018</a:t>
            </a:fld>
            <a:endParaRPr lang="nl-NL"/>
          </a:p>
        </p:txBody>
      </p:sp>
      <p:sp>
        <p:nvSpPr>
          <p:cNvPr id="9216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9216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19AFA040-E266-4018-A35D-3AB1DA04521F}" type="slidenum">
              <a:rPr lang="nl-NL"/>
              <a:pPr>
                <a:defRPr/>
              </a:pPr>
              <a:t>‹nr.›</a:t>
            </a:fld>
            <a:endParaRPr lang="nl-NL" dirty="0"/>
          </a:p>
        </p:txBody>
      </p:sp>
    </p:spTree>
    <p:extLst>
      <p:ext uri="{BB962C8B-B14F-4D97-AF65-F5344CB8AC3E}">
        <p14:creationId xmlns:p14="http://schemas.microsoft.com/office/powerpoint/2010/main" val="7901006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6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solidFill>
                  <a:schemeClr val="tx1"/>
                </a:solidFill>
                <a:latin typeface="Arial" charset="0"/>
              </a:defRPr>
            </a:lvl1pPr>
          </a:lstStyle>
          <a:p>
            <a:pPr>
              <a:defRPr/>
            </a:pPr>
            <a:fld id="{D2A94212-8C0A-4CAA-A0D1-6934226938A7}" type="datetime1">
              <a:rPr lang="nl-NL"/>
              <a:pPr>
                <a:defRPr/>
              </a:pPr>
              <a:t>28-3-2018</a:t>
            </a:fld>
            <a:endParaRPr lang="nl-NL"/>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8807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defRPr>
            </a:lvl1pPr>
          </a:lstStyle>
          <a:p>
            <a:pPr>
              <a:defRPr/>
            </a:pPr>
            <a:endParaRPr lang="nl-NL"/>
          </a:p>
        </p:txBody>
      </p:sp>
      <p:sp>
        <p:nvSpPr>
          <p:cNvPr id="8807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solidFill>
                  <a:schemeClr val="tx1"/>
                </a:solidFill>
                <a:latin typeface="Arial" charset="0"/>
              </a:defRPr>
            </a:lvl1pPr>
          </a:lstStyle>
          <a:p>
            <a:pPr>
              <a:defRPr/>
            </a:pPr>
            <a:fld id="{CCF44886-A327-4E06-88B9-056A331F4136}" type="slidenum">
              <a:rPr lang="nl-NL"/>
              <a:pPr>
                <a:defRPr/>
              </a:pPr>
              <a:t>‹nr.›</a:t>
            </a:fld>
            <a:endParaRPr lang="nl-NL" dirty="0"/>
          </a:p>
        </p:txBody>
      </p:sp>
    </p:spTree>
    <p:extLst>
      <p:ext uri="{BB962C8B-B14F-4D97-AF65-F5344CB8AC3E}">
        <p14:creationId xmlns:p14="http://schemas.microsoft.com/office/powerpoint/2010/main" val="223144542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egrijpjelichaam.n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haros.nl/nl/kenniscentrum/chronische-aandoeningen/diabetes/voorlichtingsmateriaal-diabet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Welkom en </a:t>
            </a:r>
            <a:r>
              <a:rPr lang="en-US" dirty="0" err="1" smtClean="0"/>
              <a:t>voorstellen</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28-3-2018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1</a:t>
            </a:fld>
            <a:endParaRPr lang="nl-NL" dirty="0"/>
          </a:p>
        </p:txBody>
      </p:sp>
    </p:spTree>
    <p:extLst>
      <p:ext uri="{BB962C8B-B14F-4D97-AF65-F5344CB8AC3E}">
        <p14:creationId xmlns:p14="http://schemas.microsoft.com/office/powerpoint/2010/main" val="76815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Het is belangrijk dat de mondelinge uitleg wordt ondersteund met beeldmateriaal. Op deze manier wordt de uitleg en instructies veel beter begrepen en onthouden. Plaatjes moeten passen bij de beleving van de patiënt. Ze moeten concreet zijn en het is belangrijk dat ze worden getest bij de doelgroep.</a:t>
            </a:r>
          </a:p>
          <a:p>
            <a:pPr>
              <a:lnSpc>
                <a:spcPct val="107000"/>
              </a:lnSpc>
              <a:spcAft>
                <a:spcPts val="800"/>
              </a:spcAft>
            </a:pPr>
            <a:endParaRPr lang="nl-NL"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www.begrijpjelichaam.nl</a:t>
            </a: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 is een website waar eenvoudige afbeeldingen en teksten te vinden zijn over veelvoorkomende ziektebeelden. Het is eenvoudig in de spreekkamer te gebruiken. Op dit moment bevat het de onderwerpen hart, longen, maag- en darmklachten en diabetes. Op termijn zal de website verder worden uitgebreid met andere onderwerpen zoals seksuele gezondheid.</a:t>
            </a:r>
          </a:p>
          <a:p>
            <a:endParaRPr lang="nl-NL" dirty="0"/>
          </a:p>
        </p:txBody>
      </p:sp>
      <p:sp>
        <p:nvSpPr>
          <p:cNvPr id="4" name="Tijdelijke aanduiding voor datum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A94212-8C0A-4CAA-A0D1-6934226938A7}" type="datetime1">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28-3-2018</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F44886-A327-4E06-88B9-056A331F4136}"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887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Getest</a:t>
            </a:r>
            <a:r>
              <a:rPr lang="nl-NL" baseline="0" dirty="0" smtClean="0"/>
              <a:t> bij laaggeletterden</a:t>
            </a:r>
            <a:endParaRPr lang="nl-NL" dirty="0"/>
          </a:p>
        </p:txBody>
      </p:sp>
      <p:sp>
        <p:nvSpPr>
          <p:cNvPr id="4" name="Tijdelijke aanduiding voor datum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A94212-8C0A-4CAA-A0D1-6934226938A7}" type="datetime1">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28-3-2018</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F44886-A327-4E06-88B9-056A331F4136}"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394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Voor zorgverleners die met diabeten werken is een handboek ontwikkeld.: ‘Ik heb diabetes. Wat kan ik doen?’ Het is gericht op patiënten met beperkte gezondheidsvaardigheden.</a:t>
            </a:r>
            <a:r>
              <a:rPr lang="nl-NL" sz="12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nl-NL" sz="1200" b="0" dirty="0" smtClean="0">
                <a:effectLst/>
                <a:latin typeface="Calibri" panose="020F0502020204030204" pitchFamily="34" charset="0"/>
                <a:ea typeface="Calibri" panose="020F0502020204030204" pitchFamily="34" charset="0"/>
                <a:cs typeface="Times New Roman" panose="02020603050405020304" pitchFamily="18" charset="0"/>
              </a:rPr>
              <a:t>E</a:t>
            </a: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en praktische klapper (A5) om mee te geven aan diabetespatiënten die behoefte hebben aan eenvoudige uitleg. De patiënt neemt de klapper elk consult mee. Zorgverleners kunnen het handboek gratis bestellen via </a:t>
            </a:r>
            <a:r>
              <a:rPr lang="nl-NL" sz="1200" u="sng" dirty="0" smtClean="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http://www.pharos.nl/nl/kenniscentrum/chronische-aandoeningen/diabetes/voorlichtingsmateriaal-diabetes</a:t>
            </a:r>
            <a:r>
              <a:rPr lang="nl-NL" sz="1200" dirty="0" smtClean="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datum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A94212-8C0A-4CAA-A0D1-6934226938A7}" type="datetime1">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28-3-2018</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F44886-A327-4E06-88B9-056A331F4136}"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5348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Volgende onderdeel waar de LHV </a:t>
            </a:r>
            <a:r>
              <a:rPr lang="nl-NL" dirty="0" err="1" smtClean="0"/>
              <a:t>toolkit</a:t>
            </a:r>
            <a:r>
              <a:rPr lang="nl-NL" dirty="0" smtClean="0"/>
              <a:t> op in gaat het </a:t>
            </a:r>
            <a:r>
              <a:rPr lang="nl-NL" baseline="0" dirty="0" smtClean="0"/>
              <a:t>medicijngebruik. Ik heb daar al een korte introductie op gegeven. Uit onderzoek blijkt dat de helft van de apotheek bezoekers beperkte gezondheidsvaardigheden heeft. Net zoals dat wij huisartsen hiervan bewust maken, doen we dit ook voor apothekers. Ook voor hen is een </a:t>
            </a:r>
            <a:r>
              <a:rPr lang="nl-NL" baseline="0" dirty="0" err="1" smtClean="0"/>
              <a:t>toolkit</a:t>
            </a:r>
            <a:r>
              <a:rPr lang="nl-NL" baseline="0" dirty="0" smtClean="0"/>
              <a:t> beschikbaar, bespreek het dus eens met elkaar. </a:t>
            </a:r>
          </a:p>
          <a:p>
            <a:r>
              <a:rPr lang="nl-NL" baseline="0" dirty="0" smtClean="0"/>
              <a:t>Voorbeeld van aanpassen communicatie en </a:t>
            </a:r>
            <a:r>
              <a:rPr lang="nl-NL" baseline="0" dirty="0" err="1" smtClean="0"/>
              <a:t>teach</a:t>
            </a:r>
            <a:r>
              <a:rPr lang="nl-NL" baseline="0" dirty="0" smtClean="0"/>
              <a:t>-back methode is uiteraard hier ook van toepassing. Baxter echter niet altijd dé oplossing.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0509C-82EE-42BE-9CFE-2D682955E03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3633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Volgende onderdeel waar de LHV </a:t>
            </a:r>
            <a:r>
              <a:rPr lang="nl-NL" dirty="0" err="1" smtClean="0"/>
              <a:t>toolkit</a:t>
            </a:r>
            <a:r>
              <a:rPr lang="nl-NL" dirty="0" smtClean="0"/>
              <a:t> op in gaat het </a:t>
            </a:r>
            <a:r>
              <a:rPr lang="nl-NL" baseline="0" dirty="0" smtClean="0"/>
              <a:t>medicijngebruik. Ik heb daar al een korte introductie op gegeven. Uit onderzoek blijkt dat de helft van de apotheek bezoekers beperkte gezondheidsvaardigheden heeft. Net zoals dat wij huisartsen hiervan bewust maken, doen we dit ook voor apothekers. Ook voor hen is een </a:t>
            </a:r>
            <a:r>
              <a:rPr lang="nl-NL" baseline="0" dirty="0" err="1" smtClean="0"/>
              <a:t>toolkit</a:t>
            </a:r>
            <a:r>
              <a:rPr lang="nl-NL" baseline="0" dirty="0" smtClean="0"/>
              <a:t> beschikbaar, bespreek het dus eens met elkaar. </a:t>
            </a:r>
          </a:p>
          <a:p>
            <a:r>
              <a:rPr lang="nl-NL" baseline="0" dirty="0" smtClean="0"/>
              <a:t>Voorbeeld van aanpassen communicatie en </a:t>
            </a:r>
            <a:r>
              <a:rPr lang="nl-NL" baseline="0" dirty="0" err="1" smtClean="0"/>
              <a:t>teach</a:t>
            </a:r>
            <a:r>
              <a:rPr lang="nl-NL" baseline="0" dirty="0" smtClean="0"/>
              <a:t>-back methode is uiteraard hier ook van toepassing. Baxter echter niet altijd dé oplossing.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0509C-82EE-42BE-9CFE-2D682955E03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569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 de praktijkcheck kan je bekijken of je praktijk wel is ingesteld op laaggeletterden patiënten.</a:t>
            </a:r>
            <a:r>
              <a:rPr lang="nl-NL" baseline="0" dirty="0" smtClean="0"/>
              <a:t> Bekijk morgen de praktijk eens vanuit het perspectief van een laaggeletterde. Staat duidelijk aangegeven of de patiënt zich moet melden? En waar? Bordjes duidelijk? Bloed afname? Openingstijden? Hangen er veel poster, wat voor posters, reclame? Afleiding? Heb je een tv scherm, hoe lang staat welke tekst in beeld?</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solidFill>
                  <a:prstClr val="black"/>
                </a:solidFill>
              </a:rPr>
              <a:pPr>
                <a:defRPr/>
              </a:pPr>
              <a:t>28-3-2018</a:t>
            </a:fld>
            <a:endParaRPr lang="nl-NL">
              <a:solidFill>
                <a:prstClr val="black"/>
              </a:solidFill>
            </a:endParaRPr>
          </a:p>
        </p:txBody>
      </p:sp>
      <p:sp>
        <p:nvSpPr>
          <p:cNvPr id="5" name="Tijdelijke aanduiding voor voettekst 4"/>
          <p:cNvSpPr>
            <a:spLocks noGrp="1"/>
          </p:cNvSpPr>
          <p:nvPr>
            <p:ph type="ftr" sz="quarter" idx="11"/>
          </p:nvPr>
        </p:nvSpPr>
        <p:spPr/>
        <p:txBody>
          <a:bodyPr/>
          <a:lstStyle/>
          <a:p>
            <a:pPr>
              <a:defRPr/>
            </a:pPr>
            <a:endParaRPr lang="nl-NL">
              <a:solidFill>
                <a:prstClr val="black"/>
              </a:solidFill>
            </a:endParaRPr>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solidFill>
                  <a:prstClr val="black"/>
                </a:solidFill>
              </a:rPr>
              <a:pPr>
                <a:defRPr/>
              </a:pPr>
              <a:t>22</a:t>
            </a:fld>
            <a:endParaRPr lang="nl-NL" dirty="0">
              <a:solidFill>
                <a:prstClr val="black"/>
              </a:solidFill>
            </a:endParaRPr>
          </a:p>
        </p:txBody>
      </p:sp>
    </p:spTree>
    <p:extLst>
      <p:ext uri="{BB962C8B-B14F-4D97-AF65-F5344CB8AC3E}">
        <p14:creationId xmlns:p14="http://schemas.microsoft.com/office/powerpoint/2010/main" val="28714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Met de praktijkcheck kan je bekijken of je praktijk wel is ingesteld op laaggeletterden patiënten.</a:t>
            </a:r>
            <a:r>
              <a:rPr lang="nl-NL" baseline="0" dirty="0" smtClean="0"/>
              <a:t> Bekijk morgen de praktijk eens vanuit het perspectief van een laaggeletterde. Staat duidelijk aangegeven of de patiënt zich moet melden? En waar? Bordjes duidelijk? Bloed prikken? Openingstijden? Hangen er veel poster, wat voor posters, reclame? Afleiding? Heb je een tv scherm, hoe lang staat welke tekst in beeld?</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28-3-2018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23</a:t>
            </a:fld>
            <a:endParaRPr lang="nl-NL" dirty="0"/>
          </a:p>
        </p:txBody>
      </p:sp>
    </p:spTree>
    <p:extLst>
      <p:ext uri="{BB962C8B-B14F-4D97-AF65-F5344CB8AC3E}">
        <p14:creationId xmlns:p14="http://schemas.microsoft.com/office/powerpoint/2010/main" val="183428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Welkom en </a:t>
            </a:r>
            <a:r>
              <a:rPr lang="en-US" dirty="0" err="1" smtClean="0"/>
              <a:t>voorstellen</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28-3-2018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26</a:t>
            </a:fld>
            <a:endParaRPr lang="nl-NL" dirty="0"/>
          </a:p>
        </p:txBody>
      </p:sp>
    </p:spTree>
    <p:extLst>
      <p:ext uri="{BB962C8B-B14F-4D97-AF65-F5344CB8AC3E}">
        <p14:creationId xmlns:p14="http://schemas.microsoft.com/office/powerpoint/2010/main" val="24810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Graag maak ik allereerst even een rondje</a:t>
            </a:r>
            <a:r>
              <a:rPr lang="nl-NL" baseline="0" dirty="0" smtClean="0"/>
              <a:t> voor kennismaking. Ik ben erg benieuwd wat jullie achtergrond is en op welke manier je met deze patiënten te maken hebt. Wat hoop je graag te leren in deze workshop of vanavond? Wat zijn je ervaringen tot nu toe? Wat voor praktijk werk je? Mochten jullie vragen hebben die niet aan bod komen, dan kunnen we daar later op terugkomen, evt. per mail of via een volgende training.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0509C-82EE-42BE-9CFE-2D682955E03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80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Krijg</a:t>
            </a:r>
            <a:r>
              <a:rPr lang="nl-NL" baseline="0" dirty="0" smtClean="0"/>
              <a:t> vaak vragen van hoe kan dat nou, in NL hebben we toch een leerplicht? Hopelijk dat dit filmpje meer duidelijkheid geeft. Bron: LHV </a:t>
            </a:r>
            <a:r>
              <a:rPr lang="nl-NL" baseline="0" dirty="0" err="1" smtClean="0"/>
              <a:t>toolkit</a:t>
            </a:r>
            <a:r>
              <a:rPr lang="nl-NL" baseline="0" dirty="0" smtClean="0"/>
              <a:t> laaggeletterdheid </a:t>
            </a:r>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28-3-2018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4</a:t>
            </a:fld>
            <a:endParaRPr lang="nl-NL" dirty="0"/>
          </a:p>
        </p:txBody>
      </p:sp>
    </p:spTree>
    <p:extLst>
      <p:ext uri="{BB962C8B-B14F-4D97-AF65-F5344CB8AC3E}">
        <p14:creationId xmlns:p14="http://schemas.microsoft.com/office/powerpoint/2010/main" val="2948775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A94212-8C0A-4CAA-A0D1-6934226938A7}" type="datetime1">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28-3-2018</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F44886-A327-4E06-88B9-056A331F4136}"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6795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beginnen we met het contact aan de balie of telefoon. Dit</a:t>
            </a:r>
            <a:r>
              <a:rPr lang="nl-NL" baseline="0" dirty="0" smtClean="0"/>
              <a:t> eerste contact is een belangrijk moment in het herkennen van de patiënten. Het telefonisch contact kan voor sommige </a:t>
            </a:r>
            <a:r>
              <a:rPr lang="nl-NL" baseline="0" dirty="0" err="1" smtClean="0"/>
              <a:t>ptn</a:t>
            </a:r>
            <a:r>
              <a:rPr lang="nl-NL" baseline="0" dirty="0" smtClean="0"/>
              <a:t> al een enorme drempel zijn. Zij komen dus liever aan de balie. Het kan nuttig zijn dat de assistente dit er dus bij zet bij de afspraak. Er zijn 2 belangrijke items uit de </a:t>
            </a:r>
            <a:r>
              <a:rPr lang="nl-NL" baseline="0" dirty="0" err="1" smtClean="0"/>
              <a:t>toolkit</a:t>
            </a:r>
            <a:r>
              <a:rPr lang="nl-NL" baseline="0" dirty="0" smtClean="0"/>
              <a:t> die hierbij kunnen ondersteunen: de e-</a:t>
            </a:r>
            <a:r>
              <a:rPr lang="nl-NL" baseline="0" dirty="0" err="1" smtClean="0"/>
              <a:t>learning</a:t>
            </a:r>
            <a:r>
              <a:rPr lang="nl-NL" baseline="0" dirty="0" smtClean="0"/>
              <a:t>, een veilige manier om assistentes kennis te laten maken. Gratis te volgen, geef ze er eens een uur de tijd voor. Daarnaast de herkenningswijzer. Leg deze in de koffiekamer, of hang deze op bij de assistentes. Het herinnert ze dan aan het geleerde uit de e-</a:t>
            </a:r>
            <a:r>
              <a:rPr lang="nl-NL" baseline="0" dirty="0" err="1" smtClean="0"/>
              <a:t>learning</a:t>
            </a:r>
            <a:r>
              <a:rPr lang="nl-NL" baseline="0" dirty="0" smtClean="0"/>
              <a:t> en geeft meer houvast aan het herkennen. </a:t>
            </a:r>
            <a:endParaRPr lang="nl-NL" dirty="0"/>
          </a:p>
        </p:txBody>
      </p:sp>
      <p:sp>
        <p:nvSpPr>
          <p:cNvPr id="4" name="Tijdelijke aanduiding voor dianummer 3"/>
          <p:cNvSpPr>
            <a:spLocks noGrp="1"/>
          </p:cNvSpPr>
          <p:nvPr>
            <p:ph type="sldNum" sz="quarter" idx="10"/>
          </p:nvPr>
        </p:nvSpPr>
        <p:spPr/>
        <p:txBody>
          <a:bodyPr/>
          <a:lstStyle/>
          <a:p>
            <a:fld id="{C190509C-82EE-42BE-9CFE-2D682955E03D}" type="slidenum">
              <a:rPr lang="nl-NL" smtClean="0"/>
              <a:t>6</a:t>
            </a:fld>
            <a:endParaRPr lang="nl-NL"/>
          </a:p>
        </p:txBody>
      </p:sp>
    </p:spTree>
    <p:extLst>
      <p:ext uri="{BB962C8B-B14F-4D97-AF65-F5344CB8AC3E}">
        <p14:creationId xmlns:p14="http://schemas.microsoft.com/office/powerpoint/2010/main" val="179951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Dan gaan we</a:t>
            </a:r>
            <a:r>
              <a:rPr lang="nl-NL" baseline="0" dirty="0" smtClean="0"/>
              <a:t> door naar de spreekkamer. </a:t>
            </a:r>
            <a:r>
              <a:rPr lang="nl-NL" dirty="0" smtClean="0"/>
              <a:t>In de andere workshop leren jullie hoe</a:t>
            </a:r>
            <a:r>
              <a:rPr lang="nl-NL" baseline="0" dirty="0" smtClean="0"/>
              <a:t> je je communicatie kan aanpassen. Hoe ondersteunt de </a:t>
            </a:r>
            <a:r>
              <a:rPr lang="nl-NL" baseline="0" dirty="0" err="1" smtClean="0"/>
              <a:t>toolkit</a:t>
            </a:r>
            <a:r>
              <a:rPr lang="nl-NL" baseline="0" dirty="0" smtClean="0"/>
              <a:t> er dan bij? De </a:t>
            </a:r>
            <a:r>
              <a:rPr lang="nl-NL" baseline="0" dirty="0" err="1" smtClean="0"/>
              <a:t>toolkit</a:t>
            </a:r>
            <a:r>
              <a:rPr lang="nl-NL" baseline="0" dirty="0" smtClean="0"/>
              <a:t> geeft uiteraard achtergrond informatie over hoe dit aan te passen. Er is een checklist toegevoegd die je kan gebruiken om bij jezelf na te gaan of je eraan gedacht hebt. Een idee in het gebruik zou kunnen zijn: heb je een </a:t>
            </a:r>
            <a:r>
              <a:rPr lang="nl-NL" baseline="0" dirty="0" err="1" smtClean="0"/>
              <a:t>aios</a:t>
            </a:r>
            <a:r>
              <a:rPr lang="nl-NL" baseline="0" dirty="0" smtClean="0"/>
              <a:t> of </a:t>
            </a:r>
            <a:r>
              <a:rPr lang="nl-NL" baseline="0" dirty="0" err="1" smtClean="0"/>
              <a:t>dokterass</a:t>
            </a:r>
            <a:r>
              <a:rPr lang="nl-NL" baseline="0" dirty="0" smtClean="0"/>
              <a:t> / </a:t>
            </a:r>
            <a:r>
              <a:rPr lang="nl-NL" baseline="0" dirty="0" err="1" smtClean="0"/>
              <a:t>poh</a:t>
            </a:r>
            <a:r>
              <a:rPr lang="nl-NL" baseline="0" dirty="0" smtClean="0"/>
              <a:t> in opleiding: laat ze eens een consult opnemen en gebruik de checklist om samen terug te kijken. Direct een mooi onderwerp voor een leergesprek.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0509C-82EE-42BE-9CFE-2D682955E03D}"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1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atum 3"/>
          <p:cNvSpPr>
            <a:spLocks noGrp="1"/>
          </p:cNvSpPr>
          <p:nvPr>
            <p:ph type="dt" idx="10"/>
          </p:nvPr>
        </p:nvSpPr>
        <p:spPr/>
        <p:txBody>
          <a:bodyPr/>
          <a:lstStyle/>
          <a:p>
            <a:pPr>
              <a:defRPr/>
            </a:pPr>
            <a:fld id="{D2A94212-8C0A-4CAA-A0D1-6934226938A7}" type="datetime1">
              <a:rPr lang="nl-NL" smtClean="0"/>
              <a:pPr>
                <a:defRPr/>
              </a:pPr>
              <a:t>28-3-2018</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CF44886-A327-4E06-88B9-056A331F4136}" type="slidenum">
              <a:rPr lang="nl-NL" smtClean="0"/>
              <a:pPr>
                <a:defRPr/>
              </a:pPr>
              <a:t>8</a:t>
            </a:fld>
            <a:endParaRPr lang="nl-NL" dirty="0"/>
          </a:p>
        </p:txBody>
      </p:sp>
    </p:spTree>
    <p:extLst>
      <p:ext uri="{BB962C8B-B14F-4D97-AF65-F5344CB8AC3E}">
        <p14:creationId xmlns:p14="http://schemas.microsoft.com/office/powerpoint/2010/main" val="55836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jdelijke aanduiding voor dia-afbeelding 1"/>
          <p:cNvSpPr>
            <a:spLocks noGrp="1" noRot="1" noChangeAspect="1" noTextEdit="1"/>
          </p:cNvSpPr>
          <p:nvPr>
            <p:ph type="sldImg"/>
          </p:nvPr>
        </p:nvSpPr>
        <p:spPr>
          <a:ln/>
        </p:spPr>
      </p:sp>
      <p:sp>
        <p:nvSpPr>
          <p:cNvPr id="96259" name="Tijdelijke aanduiding voor notiti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smtClean="0">
                <a:latin typeface="Times New Roman" panose="02020603050405020304" pitchFamily="18" charset="0"/>
                <a:ea typeface="ＭＳ Ｐゴシック" panose="020B0600070205080204" pitchFamily="34" charset="-128"/>
              </a:rPr>
              <a:t>https://www.youtube.com/watch?v=Qg78NzjLcrQ</a:t>
            </a:r>
          </a:p>
        </p:txBody>
      </p:sp>
      <p:sp>
        <p:nvSpPr>
          <p:cNvPr id="96260" name="Tijdelijke aanduiding voor dianumm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515E72-02DB-4830-B5AA-6D61F4747C0D}" type="slidenum">
              <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40579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Schaamte</a:t>
            </a:r>
            <a:endParaRPr lang="nl-NL" dirty="0"/>
          </a:p>
        </p:txBody>
      </p:sp>
      <p:sp>
        <p:nvSpPr>
          <p:cNvPr id="4" name="Tijdelijke aanduiding voor datum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A94212-8C0A-4CAA-A0D1-6934226938A7}" type="datetime1">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28-3-2018</a:t>
            </a:fld>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Tijdelijke aanduiding voor voettekst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F44886-A327-4E06-88B9-056A331F4136}" type="slidenum">
              <a:rPr kumimoji="0" lang="nl-N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6820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4" descr="Pharos_PPT_LayOut_titlepage_v3_okt201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98307" name="Rectangle 3"/>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sz="2400">
                <a:solidFill>
                  <a:srgbClr val="D60C8C"/>
                </a:solidFill>
              </a:defRPr>
            </a:lvl1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nl-NL" dirty="0"/>
          </a:p>
        </p:txBody>
      </p:sp>
      <p:sp>
        <p:nvSpPr>
          <p:cNvPr id="98313" name="Rectangle 9"/>
          <p:cNvSpPr>
            <a:spLocks noGrp="1" noChangeArrowheads="1"/>
          </p:cNvSpPr>
          <p:nvPr>
            <p:ph type="ctrTitle" sz="quarter"/>
          </p:nvPr>
        </p:nvSpPr>
        <p:spPr>
          <a:xfrm>
            <a:off x="685800" y="2130425"/>
            <a:ext cx="7772400" cy="1470025"/>
          </a:xfrm>
          <a:prstGeom prst="rect">
            <a:avLst/>
          </a:prstGeom>
        </p:spPr>
        <p:txBody>
          <a:bodyPr/>
          <a:lstStyle>
            <a:lvl1pPr algn="ctr">
              <a:defRPr sz="3200">
                <a:solidFill>
                  <a:srgbClr val="283A97"/>
                </a:solidFill>
              </a:defRPr>
            </a:lvl1p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nl-NL" dirty="0"/>
          </a:p>
        </p:txBody>
      </p:sp>
      <p:sp>
        <p:nvSpPr>
          <p:cNvPr id="6" name="Tijdelijke aanduiding voor datum 3"/>
          <p:cNvSpPr>
            <a:spLocks noGrp="1"/>
          </p:cNvSpPr>
          <p:nvPr>
            <p:ph type="dt" sz="half" idx="10"/>
          </p:nvPr>
        </p:nvSpPr>
        <p:spPr>
          <a:xfrm>
            <a:off x="373063" y="6480175"/>
            <a:ext cx="1281112" cy="246063"/>
          </a:xfrm>
          <a:prstGeom prst="rect">
            <a:avLst/>
          </a:prstGeom>
          <a:solidFill>
            <a:schemeClr val="bg1"/>
          </a:solidFill>
        </p:spPr>
        <p:txBody>
          <a:bodyPr wrap="none">
            <a:spAutoFit/>
          </a:bodyPr>
          <a:lstStyle>
            <a:lvl1pPr algn="l">
              <a:defRPr sz="1000" b="0">
                <a:solidFill>
                  <a:srgbClr val="283A97"/>
                </a:solidFill>
                <a:latin typeface="+mj-lt"/>
              </a:defRPr>
            </a:lvl1pPr>
          </a:lstStyle>
          <a:p>
            <a:pPr>
              <a:defRPr/>
            </a:pPr>
            <a:r>
              <a:rPr lang="nl-NL"/>
              <a:t>17 september 2014</a:t>
            </a:r>
          </a:p>
        </p:txBody>
      </p:sp>
      <p:sp>
        <p:nvSpPr>
          <p:cNvPr id="7" name="Tijdelijke aanduiding voor voettekst 4"/>
          <p:cNvSpPr>
            <a:spLocks noGrp="1"/>
          </p:cNvSpPr>
          <p:nvPr>
            <p:ph type="ftr" sz="quarter" idx="11"/>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j-lt"/>
              </a:defRPr>
            </a:lvl1pPr>
          </a:lstStyle>
          <a:p>
            <a:pPr>
              <a:defRPr/>
            </a:pPr>
            <a:r>
              <a:rPr lang="nl-NL"/>
              <a:t>Gezondheid en kwaliteit van zorg voor iedereen</a:t>
            </a:r>
          </a:p>
        </p:txBody>
      </p:sp>
      <p:sp>
        <p:nvSpPr>
          <p:cNvPr id="8" name="Tijdelijke aanduiding voor dianummer 5"/>
          <p:cNvSpPr>
            <a:spLocks noGrp="1"/>
          </p:cNvSpPr>
          <p:nvPr>
            <p:ph type="sldNum" sz="quarter" idx="12"/>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D2D58BF2-7390-4829-86BD-E3D99FF24803}" type="slidenum">
              <a:rPr lang="nl-NL"/>
              <a:pPr>
                <a:defRPr/>
              </a:pPr>
              <a:t>‹nr.›</a:t>
            </a:fld>
            <a:endParaRPr lang="nl-NL"/>
          </a:p>
        </p:txBody>
      </p:sp>
    </p:spTree>
    <p:extLst>
      <p:ext uri="{BB962C8B-B14F-4D97-AF65-F5344CB8AC3E}">
        <p14:creationId xmlns:p14="http://schemas.microsoft.com/office/powerpoint/2010/main" val="284955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US"/>
          </a:p>
        </p:txBody>
      </p:sp>
      <p:sp>
        <p:nvSpPr>
          <p:cNvPr id="3" name="Tijdelijke aanduiding voor datum 2"/>
          <p:cNvSpPr>
            <a:spLocks noGrp="1"/>
          </p:cNvSpPr>
          <p:nvPr>
            <p:ph type="dt" sz="half" idx="10"/>
          </p:nvPr>
        </p:nvSpPr>
        <p:spPr/>
        <p:txBody>
          <a:bodyPr/>
          <a:lstStyle/>
          <a:p>
            <a:fld id="{50B7C807-4893-42FC-A828-BD2C8BB5BE9B}" type="datetimeFigureOut">
              <a:rPr lang="en-US" smtClean="0"/>
              <a:t>3/28/2018</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421115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0B7C807-4893-42FC-A828-BD2C8BB5BE9B}" type="datetimeFigureOut">
              <a:rPr lang="en-US" smtClean="0"/>
              <a:t>3/28/2018</a:t>
            </a:fld>
            <a:endParaRPr lang="en-US"/>
          </a:p>
        </p:txBody>
      </p:sp>
      <p:sp>
        <p:nvSpPr>
          <p:cNvPr id="3" name="Tijdelijke aanduiding voor voettekst 2"/>
          <p:cNvSpPr>
            <a:spLocks noGrp="1"/>
          </p:cNvSpPr>
          <p:nvPr>
            <p:ph type="ftr" sz="quarter" idx="11"/>
          </p:nvPr>
        </p:nvSpPr>
        <p:spPr/>
        <p:txBody>
          <a:bodyPr/>
          <a:lstStyle/>
          <a:p>
            <a:endParaRPr lang="en-US"/>
          </a:p>
        </p:txBody>
      </p:sp>
      <p:sp>
        <p:nvSpPr>
          <p:cNvPr id="4" name="Tijdelijke aanduiding voor dianummer 3"/>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214840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0B7C807-4893-42FC-A828-BD2C8BB5BE9B}" type="datetimeFigureOut">
              <a:rPr lang="en-US" smtClean="0"/>
              <a:t>3/28/2018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366524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0B7C807-4893-42FC-A828-BD2C8BB5BE9B}" type="datetimeFigureOut">
              <a:rPr lang="en-US" smtClean="0"/>
              <a:t>3/28/2018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624366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50B7C807-4893-42FC-A828-BD2C8BB5BE9B}" type="datetimeFigureOut">
              <a:rPr lang="en-US" smtClean="0"/>
              <a:t>3/28/2018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3262699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50B7C807-4893-42FC-A828-BD2C8BB5BE9B}" type="datetimeFigureOut">
              <a:rPr lang="en-US" smtClean="0"/>
              <a:t>3/28/2018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281461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3461522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a:xfrm>
            <a:off x="311150" y="6480175"/>
            <a:ext cx="827088" cy="246063"/>
          </a:xfrm>
          <a:prstGeom prst="rect">
            <a:avLst/>
          </a:prstGeom>
          <a:solidFill>
            <a:schemeClr val="bg1"/>
          </a:solidFill>
        </p:spPr>
        <p:txBody>
          <a:bodyPr wrap="none">
            <a:spAutoFit/>
          </a:bodyPr>
          <a:lstStyle>
            <a:lvl1pPr>
              <a:defRPr sz="1000" b="0">
                <a:solidFill>
                  <a:srgbClr val="283A97"/>
                </a:solidFill>
                <a:latin typeface="+mj-lt"/>
              </a:defRPr>
            </a:lvl1pPr>
          </a:lstStyle>
          <a:p>
            <a:pPr>
              <a:defRPr/>
            </a:pPr>
            <a:fld id="{A622C55F-6308-4FB6-B8D4-560591F3D64B}" type="datetimeFigureOut">
              <a:rPr lang="nl-NL"/>
              <a:pPr>
                <a:defRPr/>
              </a:pPr>
              <a:t>28-3-2018</a:t>
            </a:fld>
            <a:endParaRPr lang="nl-NL" dirty="0"/>
          </a:p>
        </p:txBody>
      </p:sp>
      <p:sp>
        <p:nvSpPr>
          <p:cNvPr id="5" name="Tijdelijke aanduiding voor voettekst 4"/>
          <p:cNvSpPr>
            <a:spLocks noGrp="1"/>
          </p:cNvSpPr>
          <p:nvPr>
            <p:ph type="ftr" sz="quarter" idx="11"/>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en-US" altLang="nl-NL"/>
              <a:t>Titel presentatie</a:t>
            </a:r>
            <a:endParaRPr lang="nl-NL" altLang="nl-NL"/>
          </a:p>
        </p:txBody>
      </p:sp>
      <p:sp>
        <p:nvSpPr>
          <p:cNvPr id="6" name="Tijdelijke aanduiding voor dianummer 5"/>
          <p:cNvSpPr>
            <a:spLocks noGrp="1"/>
          </p:cNvSpPr>
          <p:nvPr>
            <p:ph type="sldNum" sz="quarter" idx="12"/>
          </p:nvPr>
        </p:nvSpPr>
        <p:spPr>
          <a:xfrm>
            <a:off x="8101013" y="6480175"/>
            <a:ext cx="836612"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fld id="{75278F75-8991-4682-89B4-DD4D244CC12A}" type="slidenum">
              <a:rPr lang="nl-NL" altLang="nl-NL"/>
              <a:pPr>
                <a:defRPr/>
              </a:pPr>
              <a:t>‹nr.›</a:t>
            </a:fld>
            <a:endParaRPr lang="nl-NL" altLang="nl-NL"/>
          </a:p>
        </p:txBody>
      </p:sp>
    </p:spTree>
    <p:extLst>
      <p:ext uri="{BB962C8B-B14F-4D97-AF65-F5344CB8AC3E}">
        <p14:creationId xmlns:p14="http://schemas.microsoft.com/office/powerpoint/2010/main" val="410357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2209318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148580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3716008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144685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548000"/>
            <a:ext cx="8497888" cy="4428000"/>
          </a:xfrm>
          <a:prstGeom prst="rect">
            <a:avLst/>
          </a:prstGeom>
        </p:spPr>
        <p:txBody>
          <a:bodyPr/>
          <a:lstStyle>
            <a:lvl1pPr>
              <a:lnSpc>
                <a:spcPct val="150000"/>
              </a:lnSpc>
              <a:defRPr b="1">
                <a:solidFill>
                  <a:srgbClr val="283A97"/>
                </a:solidFill>
              </a:defRPr>
            </a:lvl1pPr>
            <a:lvl2pPr>
              <a:lnSpc>
                <a:spcPct val="150000"/>
              </a:lnSpc>
              <a:defRPr b="1">
                <a:solidFill>
                  <a:srgbClr val="283A97"/>
                </a:solidFill>
              </a:defRPr>
            </a:lvl2pPr>
            <a:lvl3pPr>
              <a:lnSpc>
                <a:spcPct val="150000"/>
              </a:lnSpc>
              <a:defRPr b="1">
                <a:solidFill>
                  <a:srgbClr val="283A97"/>
                </a:solidFill>
              </a:defRPr>
            </a:lvl3pPr>
            <a:lvl4pPr>
              <a:lnSpc>
                <a:spcPct val="150000"/>
              </a:lnSpc>
              <a:defRPr b="1">
                <a:solidFill>
                  <a:srgbClr val="283A97"/>
                </a:solidFill>
              </a:defRPr>
            </a:lvl4pPr>
            <a:lvl5pPr>
              <a:lnSpc>
                <a:spcPct val="150000"/>
              </a:lnSpc>
              <a:defRPr b="1">
                <a:solidFill>
                  <a:srgbClr val="283A97"/>
                </a:solidFill>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2" name="Titel 1"/>
          <p:cNvSpPr>
            <a:spLocks noGrp="1"/>
          </p:cNvSpPr>
          <p:nvPr>
            <p:ph type="title"/>
          </p:nvPr>
        </p:nvSpPr>
        <p:spPr>
          <a:xfrm>
            <a:off x="323528" y="828000"/>
            <a:ext cx="8602985" cy="338554"/>
          </a:xfrm>
          <a:prstGeom prst="rect">
            <a:avLst/>
          </a:prstGeom>
          <a:noFill/>
        </p:spPr>
        <p:txBody>
          <a:bodyPr wrap="square">
            <a:spAutoFit/>
          </a:bodyPr>
          <a:lstStyle>
            <a:lvl1pPr algn="l">
              <a:defRPr sz="1600">
                <a:solidFill>
                  <a:srgbClr val="D60C8C"/>
                </a:solidFill>
                <a:latin typeface="+mj-lt"/>
              </a:defRPr>
            </a:lvl1pPr>
          </a:lstStyle>
          <a:p>
            <a:r>
              <a:rPr lang="nl-NL" dirty="0" smtClean="0"/>
              <a:t>Klik om de stijl te bewerken</a:t>
            </a:r>
            <a:endParaRPr lang="nl-NL" dirty="0"/>
          </a:p>
        </p:txBody>
      </p:sp>
      <p:sp>
        <p:nvSpPr>
          <p:cNvPr id="21" name="Tijdelijke aanduiding voor tekst 20"/>
          <p:cNvSpPr>
            <a:spLocks noGrp="1"/>
          </p:cNvSpPr>
          <p:nvPr>
            <p:ph type="body" sz="quarter" idx="13"/>
          </p:nvPr>
        </p:nvSpPr>
        <p:spPr>
          <a:xfrm>
            <a:off x="323528" y="468000"/>
            <a:ext cx="8604448" cy="400110"/>
          </a:xfrm>
          <a:prstGeom prst="rect">
            <a:avLst/>
          </a:prstGeom>
        </p:spPr>
        <p:txBody>
          <a:bodyPr wrap="square">
            <a:spAutoFit/>
          </a:bodyPr>
          <a:lstStyle>
            <a:lvl1pPr algn="l">
              <a:buNone/>
              <a:defRPr sz="2000">
                <a:solidFill>
                  <a:srgbClr val="283A97"/>
                </a:solidFill>
              </a:defRPr>
            </a:lvl1pPr>
          </a:lstStyle>
          <a:p>
            <a:pPr lvl="0"/>
            <a:r>
              <a:rPr lang="nl-NL" dirty="0" smtClean="0"/>
              <a:t>Klik om de modelstijlen te bewerken</a:t>
            </a:r>
          </a:p>
        </p:txBody>
      </p:sp>
      <p:sp>
        <p:nvSpPr>
          <p:cNvPr id="5" name="Tijdelijke aanduiding voor voettekst 4"/>
          <p:cNvSpPr>
            <a:spLocks noGrp="1"/>
          </p:cNvSpPr>
          <p:nvPr>
            <p:ph type="ftr" sz="quarter" idx="14"/>
          </p:nvPr>
        </p:nvSpPr>
        <p:spPr>
          <a:xfrm>
            <a:off x="3035300" y="6480175"/>
            <a:ext cx="3073400" cy="246063"/>
          </a:xfrm>
          <a:prstGeom prst="rect">
            <a:avLst/>
          </a:prstGeom>
          <a:solidFill>
            <a:schemeClr val="bg1"/>
          </a:solidFill>
        </p:spPr>
        <p:txBody>
          <a:bodyPr wrap="none">
            <a:spAutoFit/>
          </a:bodyPr>
          <a:lstStyle>
            <a:lvl1pPr algn="ctr">
              <a:defRPr sz="1000" i="1">
                <a:solidFill>
                  <a:srgbClr val="283A97"/>
                </a:solidFill>
                <a:latin typeface="+mn-lt"/>
              </a:defRPr>
            </a:lvl1pPr>
          </a:lstStyle>
          <a:p>
            <a:pPr>
              <a:defRPr/>
            </a:pPr>
            <a:r>
              <a:rPr lang="nl-NL"/>
              <a:t>Gezondheid en kwaliteit van zorg voor iedereen</a:t>
            </a:r>
            <a:endParaRPr lang="nl-NL" dirty="0"/>
          </a:p>
        </p:txBody>
      </p:sp>
      <p:sp>
        <p:nvSpPr>
          <p:cNvPr id="6" name="Tijdelijke aanduiding voor dianummer 5"/>
          <p:cNvSpPr>
            <a:spLocks noGrp="1"/>
          </p:cNvSpPr>
          <p:nvPr>
            <p:ph type="sldNum" sz="quarter" idx="15"/>
          </p:nvPr>
        </p:nvSpPr>
        <p:spPr>
          <a:xfrm>
            <a:off x="8135938" y="6480175"/>
            <a:ext cx="720725" cy="246063"/>
          </a:xfrm>
          <a:prstGeom prst="rect">
            <a:avLst/>
          </a:prstGeom>
          <a:solidFill>
            <a:schemeClr val="bg1"/>
          </a:solidFill>
        </p:spPr>
        <p:txBody>
          <a:bodyPr wrap="none">
            <a:spAutoFit/>
          </a:bodyPr>
          <a:lstStyle>
            <a:lvl1pPr>
              <a:defRPr sz="1000" b="0" i="1">
                <a:solidFill>
                  <a:srgbClr val="283A97"/>
                </a:solidFill>
                <a:latin typeface="+mj-lt"/>
              </a:defRPr>
            </a:lvl1pPr>
          </a:lstStyle>
          <a:p>
            <a:pPr>
              <a:defRPr/>
            </a:pPr>
            <a:r>
              <a:rPr lang="nl-NL"/>
              <a:t>pagina </a:t>
            </a:r>
            <a:fld id="{24CE899D-C5CB-4DFB-85CE-9A3B1558FCD5}" type="slidenum">
              <a:rPr lang="nl-NL"/>
              <a:pPr>
                <a:defRPr/>
              </a:pPr>
              <a:t>‹nr.›</a:t>
            </a:fld>
            <a:endParaRPr lang="nl-NL"/>
          </a:p>
        </p:txBody>
      </p:sp>
    </p:spTree>
    <p:extLst>
      <p:ext uri="{BB962C8B-B14F-4D97-AF65-F5344CB8AC3E}">
        <p14:creationId xmlns:p14="http://schemas.microsoft.com/office/powerpoint/2010/main" val="188173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685800" y="1981200"/>
            <a:ext cx="7772400" cy="41148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1029"/>
          <p:cNvSpPr>
            <a:spLocks noGrp="1" noChangeArrowheads="1"/>
          </p:cNvSpPr>
          <p:nvPr>
            <p:ph type="ftr" sz="quarter" idx="10"/>
          </p:nvPr>
        </p:nvSpPr>
        <p:spPr>
          <a:xfrm>
            <a:off x="2667000" y="6324600"/>
            <a:ext cx="2895600" cy="457200"/>
          </a:xfrm>
          <a:prstGeom prst="rect">
            <a:avLst/>
          </a:prstGeom>
          <a:ln/>
        </p:spPr>
        <p:txBody>
          <a:bodyPr/>
          <a:lstStyle>
            <a:lvl1pPr>
              <a:defRPr/>
            </a:lvl1pPr>
          </a:lstStyle>
          <a:p>
            <a:pPr>
              <a:defRPr/>
            </a:pPr>
            <a:r>
              <a:rPr lang="nl-NL"/>
              <a:t>presentatie KNMP 6 december 2012</a:t>
            </a:r>
          </a:p>
        </p:txBody>
      </p:sp>
      <p:sp>
        <p:nvSpPr>
          <p:cNvPr id="5" name="Rectangle 1035"/>
          <p:cNvSpPr>
            <a:spLocks noGrp="1" noChangeArrowheads="1"/>
          </p:cNvSpPr>
          <p:nvPr>
            <p:ph type="sldNum" sz="quarter" idx="11"/>
          </p:nvPr>
        </p:nvSpPr>
        <p:spPr>
          <a:xfrm>
            <a:off x="-990600" y="6324600"/>
            <a:ext cx="1905000" cy="457200"/>
          </a:xfrm>
          <a:prstGeom prst="rect">
            <a:avLst/>
          </a:prstGeom>
          <a:ln/>
        </p:spPr>
        <p:txBody>
          <a:bodyPr/>
          <a:lstStyle>
            <a:lvl1pPr>
              <a:defRPr/>
            </a:lvl1pPr>
          </a:lstStyle>
          <a:p>
            <a:pPr>
              <a:defRPr/>
            </a:pPr>
            <a:fld id="{73AF6F81-895F-4C93-9D0C-352C31F11C05}" type="slidenum">
              <a:rPr lang="nl-NL"/>
              <a:pPr>
                <a:defRPr/>
              </a:pPr>
              <a:t>‹nr.›</a:t>
            </a:fld>
            <a:endParaRPr lang="nl-NL"/>
          </a:p>
        </p:txBody>
      </p:sp>
    </p:spTree>
    <p:extLst>
      <p:ext uri="{BB962C8B-B14F-4D97-AF65-F5344CB8AC3E}">
        <p14:creationId xmlns:p14="http://schemas.microsoft.com/office/powerpoint/2010/main" val="2301261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a:xfrm>
            <a:off x="2667000" y="6324600"/>
            <a:ext cx="2895600" cy="457200"/>
          </a:xfrm>
          <a:prstGeom prst="rect">
            <a:avLst/>
          </a:prstGeom>
        </p:spPr>
        <p:txBody>
          <a:bodyPr/>
          <a:lstStyle>
            <a:lvl1pPr>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nl-NL" sz="2800" b="1" i="0" u="none" strike="noStrike" kern="1200" cap="none" spc="0" normalizeH="0" baseline="0" noProof="0">
              <a:ln>
                <a:noFill/>
              </a:ln>
              <a:solidFill>
                <a:srgbClr val="1C1C1C"/>
              </a:solidFill>
              <a:effectLst/>
              <a:uLnTx/>
              <a:uFillTx/>
              <a:latin typeface="Verdana" pitchFamily="34" charset="0"/>
              <a:ea typeface="+mn-ea"/>
              <a:cs typeface="+mn-cs"/>
            </a:endParaRPr>
          </a:p>
        </p:txBody>
      </p:sp>
      <p:sp>
        <p:nvSpPr>
          <p:cNvPr id="3" name="Tijdelijke aanduiding voor dianummer 2"/>
          <p:cNvSpPr>
            <a:spLocks noGrp="1"/>
          </p:cNvSpPr>
          <p:nvPr>
            <p:ph type="sldNum" sz="quarter" idx="11"/>
          </p:nvPr>
        </p:nvSpPr>
        <p:spPr>
          <a:xfrm>
            <a:off x="-990600" y="6324600"/>
            <a:ext cx="1905000" cy="457200"/>
          </a:xfrm>
          <a:prstGeom prst="rect">
            <a:avLst/>
          </a:prstGeom>
        </p:spPr>
        <p:txBody>
          <a:bodyPr/>
          <a:lstStyle>
            <a:lvl1pPr>
              <a:defRPr/>
            </a:lvl1pPr>
          </a:lstStyle>
          <a:p>
            <a:pPr marL="0" marR="0" lvl="0" indent="0" algn="r" defTabSz="914400" rtl="0" eaLnBrk="1" fontAlgn="base" latinLnBrk="0" hangingPunct="1">
              <a:lnSpc>
                <a:spcPct val="100000"/>
              </a:lnSpc>
              <a:spcBef>
                <a:spcPct val="20000"/>
              </a:spcBef>
              <a:spcAft>
                <a:spcPct val="0"/>
              </a:spcAft>
              <a:buClrTx/>
              <a:buSzTx/>
              <a:buFontTx/>
              <a:buNone/>
              <a:tabLst/>
              <a:defRPr/>
            </a:pPr>
            <a:fld id="{6B232534-985F-4E61-A042-7E605D2A3AD0}" type="slidenum">
              <a:rPr kumimoji="0" lang="nl-NL" sz="2800" b="1" i="0" u="none" strike="noStrike" kern="1200" cap="none" spc="0" normalizeH="0" baseline="0" noProof="0" smtClean="0">
                <a:ln>
                  <a:noFill/>
                </a:ln>
                <a:solidFill>
                  <a:srgbClr val="1C1C1C"/>
                </a:solidFill>
                <a:effectLst/>
                <a:uLnTx/>
                <a:uFillTx/>
                <a:latin typeface="Verdana" pitchFamily="34" charset="0"/>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‹nr.›</a:t>
            </a:fld>
            <a:endParaRPr kumimoji="0" lang="nl-NL" sz="2800" b="1" i="0" u="none" strike="noStrike" kern="1200" cap="none" spc="0" normalizeH="0" baseline="0" noProof="0">
              <a:ln>
                <a:noFill/>
              </a:ln>
              <a:solidFill>
                <a:srgbClr val="1C1C1C"/>
              </a:solidFill>
              <a:effectLst/>
              <a:uLnTx/>
              <a:uFillTx/>
              <a:latin typeface="Verdana" pitchFamily="34" charset="0"/>
              <a:ea typeface="+mn-ea"/>
              <a:cs typeface="+mn-cs"/>
            </a:endParaRPr>
          </a:p>
        </p:txBody>
      </p:sp>
    </p:spTree>
    <p:extLst>
      <p:ext uri="{BB962C8B-B14F-4D97-AF65-F5344CB8AC3E}">
        <p14:creationId xmlns:p14="http://schemas.microsoft.com/office/powerpoint/2010/main" val="67421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Tijdelijke aanduiding voor datum 3"/>
          <p:cNvSpPr>
            <a:spLocks noGrp="1"/>
          </p:cNvSpPr>
          <p:nvPr>
            <p:ph type="dt" sz="half" idx="10"/>
          </p:nvPr>
        </p:nvSpPr>
        <p:spPr/>
        <p:txBody>
          <a:bodyPr/>
          <a:lstStyle/>
          <a:p>
            <a:fld id="{50B7C807-4893-42FC-A828-BD2C8BB5BE9B}" type="datetimeFigureOut">
              <a:rPr lang="en-US" smtClean="0"/>
              <a:t>3/28/2018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237964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p>
            <a:fld id="{50B7C807-4893-42FC-A828-BD2C8BB5BE9B}" type="datetimeFigureOut">
              <a:rPr lang="en-US" smtClean="0"/>
              <a:t>3/28/2018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3480256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0B7C807-4893-42FC-A828-BD2C8BB5BE9B}" type="datetimeFigureOut">
              <a:rPr lang="en-US" smtClean="0"/>
              <a:t>3/28/2018</a:t>
            </a:fld>
            <a:endParaRPr lang="en-US"/>
          </a:p>
        </p:txBody>
      </p:sp>
      <p:sp>
        <p:nvSpPr>
          <p:cNvPr id="5" name="Tijdelijke aanduiding voor voettekst 4"/>
          <p:cNvSpPr>
            <a:spLocks noGrp="1"/>
          </p:cNvSpPr>
          <p:nvPr>
            <p:ph type="ftr" sz="quarter" idx="11"/>
          </p:nvPr>
        </p:nvSpPr>
        <p:spPr/>
        <p:txBody>
          <a:bodyPr/>
          <a:lstStyle/>
          <a:p>
            <a:endParaRPr lang="en-US"/>
          </a:p>
        </p:txBody>
      </p:sp>
      <p:sp>
        <p:nvSpPr>
          <p:cNvPr id="6" name="Tijdelijke aanduiding voor dianummer 5"/>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21479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p>
            <a:fld id="{50B7C807-4893-42FC-A828-BD2C8BB5BE9B}" type="datetimeFigureOut">
              <a:rPr lang="en-US" smtClean="0"/>
              <a:t>3/28/2018</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3212551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p>
            <a:fld id="{50B7C807-4893-42FC-A828-BD2C8BB5BE9B}" type="datetimeFigureOut">
              <a:rPr lang="en-US" smtClean="0"/>
              <a:t>3/28/2018</a:t>
            </a:fld>
            <a:endParaRPr lang="en-US"/>
          </a:p>
        </p:txBody>
      </p:sp>
      <p:sp>
        <p:nvSpPr>
          <p:cNvPr id="8" name="Tijdelijke aanduiding voor voettekst 7"/>
          <p:cNvSpPr>
            <a:spLocks noGrp="1"/>
          </p:cNvSpPr>
          <p:nvPr>
            <p:ph type="ftr" sz="quarter" idx="11"/>
          </p:nvPr>
        </p:nvSpPr>
        <p:spPr/>
        <p:txBody>
          <a:bodyPr/>
          <a:lstStyle/>
          <a:p>
            <a:endParaRPr lang="en-US"/>
          </a:p>
        </p:txBody>
      </p:sp>
      <p:sp>
        <p:nvSpPr>
          <p:cNvPr id="9" name="Tijdelijke aanduiding voor dianummer 8"/>
          <p:cNvSpPr>
            <a:spLocks noGrp="1"/>
          </p:cNvSpPr>
          <p:nvPr>
            <p:ph type="sldNum" sz="quarter" idx="12"/>
          </p:nvPr>
        </p:nvSpPr>
        <p:spPr/>
        <p:txBody>
          <a:bodyPr/>
          <a:lstStyle/>
          <a:p>
            <a:fld id="{71CF4646-D348-4299-B98D-800BEE3E3267}" type="slidenum">
              <a:rPr lang="en-US" smtClean="0"/>
              <a:t>‹nr.›</a:t>
            </a:fld>
            <a:endParaRPr lang="en-US"/>
          </a:p>
        </p:txBody>
      </p:sp>
    </p:spTree>
    <p:extLst>
      <p:ext uri="{BB962C8B-B14F-4D97-AF65-F5344CB8AC3E}">
        <p14:creationId xmlns:p14="http://schemas.microsoft.com/office/powerpoint/2010/main" val="167552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3.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5" descr="Pharos_PPT_LayOut_v3_okt2014.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877050" y="6453188"/>
            <a:ext cx="1892300" cy="274637"/>
          </a:xfrm>
          <a:prstGeom prst="rect">
            <a:avLst/>
          </a:prstGeom>
          <a:noFill/>
          <a:ln w="9525">
            <a:noFill/>
            <a:miter lim="800000"/>
            <a:headEnd/>
            <a:tailEnd/>
          </a:ln>
          <a:effectLst/>
        </p:spPr>
        <p:txBody>
          <a:bodyPr>
            <a:spAutoFit/>
          </a:bodyPr>
          <a:lstStyle/>
          <a:p>
            <a:pPr algn="l">
              <a:spcBef>
                <a:spcPct val="0"/>
              </a:spcBef>
              <a:defRPr/>
            </a:pPr>
            <a:endParaRPr lang="nl-NL" sz="1200" dirty="0">
              <a:solidFill>
                <a:schemeClr val="tx1"/>
              </a:solidFill>
              <a:latin typeface="Interstate" pitchFamily="50" charset="0"/>
            </a:endParaRPr>
          </a:p>
        </p:txBody>
      </p:sp>
      <p:sp>
        <p:nvSpPr>
          <p:cNvPr id="1044" name="Text Box 20"/>
          <p:cNvSpPr txBox="1">
            <a:spLocks noChangeArrowheads="1"/>
          </p:cNvSpPr>
          <p:nvPr/>
        </p:nvSpPr>
        <p:spPr bwMode="auto">
          <a:xfrm>
            <a:off x="5272088" y="868363"/>
            <a:ext cx="184150" cy="519112"/>
          </a:xfrm>
          <a:prstGeom prst="rect">
            <a:avLst/>
          </a:prstGeom>
          <a:noFill/>
          <a:ln w="9525" algn="ctr">
            <a:noFill/>
            <a:miter lim="800000"/>
            <a:headEnd/>
            <a:tailEnd/>
          </a:ln>
          <a:effectLst/>
        </p:spPr>
        <p:txBody>
          <a:bodyPr wrap="none">
            <a:spAutoFit/>
          </a:bodyPr>
          <a:lstStyle/>
          <a:p>
            <a:pPr marL="342900" indent="-342900">
              <a:defRPr/>
            </a:pPr>
            <a:endParaRPr lang="nl-NL"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25" r:id="rId4"/>
  </p:sldLayoutIdLst>
  <p:hf hdr="0"/>
  <p:txStyles>
    <p:titleStyle>
      <a:lvl1pPr algn="r" rtl="0" eaLnBrk="0" fontAlgn="base" hangingPunct="0">
        <a:spcBef>
          <a:spcPct val="0"/>
        </a:spcBef>
        <a:spcAft>
          <a:spcPct val="0"/>
        </a:spcAft>
        <a:defRPr sz="2000" b="1">
          <a:solidFill>
            <a:srgbClr val="002B54"/>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p:titleStyle>
    <p:bodyStyle>
      <a:lvl1pPr marL="342900" indent="-342900" algn="l" rtl="0" eaLnBrk="0" fontAlgn="base" hangingPunct="0">
        <a:spcBef>
          <a:spcPct val="20000"/>
        </a:spcBef>
        <a:spcAft>
          <a:spcPct val="0"/>
        </a:spcAft>
        <a:buChar char="•"/>
        <a:defRPr sz="2800" b="1">
          <a:solidFill>
            <a:srgbClr val="002B54"/>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7C807-4893-42FC-A828-BD2C8BB5BE9B}" type="datetimeFigureOut">
              <a:rPr lang="en-US" smtClean="0"/>
              <a:t>3/28/2018</a:t>
            </a:fld>
            <a:endParaRPr lang="en-US"/>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CF4646-D348-4299-B98D-800BEE3E3267}" type="slidenum">
              <a:rPr lang="en-US" smtClean="0"/>
              <a:t>‹nr.›</a:t>
            </a:fld>
            <a:endParaRPr lang="en-US"/>
          </a:p>
        </p:txBody>
      </p:sp>
      <p:pic>
        <p:nvPicPr>
          <p:cNvPr id="1026"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 y="-2892"/>
            <a:ext cx="91440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18" y="6255482"/>
            <a:ext cx="9151118"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9393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pharos.nl/eenvoudigvoorlichtingsmateriaal" TargetMode="External"/><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ahUKEwjGkOy0udbKAhXDXRoKHWs3Bh8QjRwIBw&amp;url=http://www.kennisinstituutbier.nl/nieuws/gezocht-praktijkondersteuner-voor-expertpanel&amp;bvm=bv.113034660,d.d2s&amp;psig=AFQjCNHajEOBnwicMkPSwZhcQjJnBhtLYg&amp;ust=145441190628795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zEwRHSf2ZCU" TargetMode="Externa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6c4EmD7j9Zg"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ndertitel 2"/>
          <p:cNvSpPr>
            <a:spLocks noGrp="1"/>
          </p:cNvSpPr>
          <p:nvPr>
            <p:ph type="subTitle" idx="1"/>
          </p:nvPr>
        </p:nvSpPr>
        <p:spPr bwMode="auto">
          <a:xfrm>
            <a:off x="256505" y="5373216"/>
            <a:ext cx="8496944" cy="1991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fontAlgn="auto" hangingPunct="1">
              <a:lnSpc>
                <a:spcPct val="80000"/>
              </a:lnSpc>
              <a:spcAft>
                <a:spcPts val="0"/>
              </a:spcAft>
              <a:defRPr/>
            </a:pPr>
            <a:endParaRPr lang="nl-NL" sz="2000" dirty="0" smtClean="0">
              <a:ea typeface="ＭＳ Ｐゴシック" pitchFamily="34" charset="-128"/>
            </a:endParaRPr>
          </a:p>
          <a:p>
            <a:pPr algn="l" eaLnBrk="1" fontAlgn="auto" hangingPunct="1">
              <a:lnSpc>
                <a:spcPct val="80000"/>
              </a:lnSpc>
              <a:spcAft>
                <a:spcPts val="0"/>
              </a:spcAft>
              <a:defRPr/>
            </a:pPr>
            <a:r>
              <a:rPr lang="nl-NL" sz="1600" dirty="0" smtClean="0">
                <a:ea typeface="ＭＳ Ｐゴシック" pitchFamily="34" charset="-128"/>
              </a:rPr>
              <a:t>Janneke </a:t>
            </a:r>
            <a:r>
              <a:rPr lang="nl-NL" sz="1600" dirty="0">
                <a:ea typeface="ＭＳ Ｐゴシック" pitchFamily="34" charset="-128"/>
              </a:rPr>
              <a:t>van der </a:t>
            </a:r>
            <a:r>
              <a:rPr lang="nl-NL" sz="1600" dirty="0" smtClean="0">
                <a:ea typeface="ＭＳ Ｐゴシック" pitchFamily="34" charset="-128"/>
              </a:rPr>
              <a:t>Velden, huisarts </a:t>
            </a:r>
            <a:r>
              <a:rPr lang="nl-NL" sz="1600" dirty="0" err="1" smtClean="0">
                <a:ea typeface="ＭＳ Ｐゴシック" pitchFamily="34" charset="-128"/>
              </a:rPr>
              <a:t>np</a:t>
            </a:r>
            <a:r>
              <a:rPr lang="nl-NL" sz="1600" dirty="0" smtClean="0">
                <a:ea typeface="ＭＳ Ｐゴシック" pitchFamily="34" charset="-128"/>
              </a:rPr>
              <a:t> / trainer /</a:t>
            </a:r>
            <a:r>
              <a:rPr lang="nl-NL" sz="1600" dirty="0">
                <a:ea typeface="ＭＳ Ｐゴシック" pitchFamily="34" charset="-128"/>
              </a:rPr>
              <a:t> </a:t>
            </a:r>
            <a:r>
              <a:rPr lang="nl-NL" sz="1600" dirty="0" smtClean="0">
                <a:ea typeface="ＭＳ Ｐゴシック" pitchFamily="34" charset="-128"/>
              </a:rPr>
              <a:t>adviseur </a:t>
            </a:r>
            <a:r>
              <a:rPr lang="nl-NL" sz="1600" dirty="0" err="1" smtClean="0">
                <a:ea typeface="ＭＳ Ｐゴシック" pitchFamily="34" charset="-128"/>
              </a:rPr>
              <a:t>Pharos</a:t>
            </a:r>
            <a:r>
              <a:rPr lang="nl-NL" sz="1600" dirty="0" smtClean="0">
                <a:ea typeface="ＭＳ Ｐゴシック" pitchFamily="34" charset="-128"/>
              </a:rPr>
              <a:t> </a:t>
            </a:r>
            <a:endParaRPr lang="nl-NL" sz="1600" dirty="0">
              <a:ea typeface="ＭＳ Ｐゴシック" pitchFamily="34" charset="-128"/>
            </a:endParaRPr>
          </a:p>
          <a:p>
            <a:pPr algn="l" fontAlgn="auto">
              <a:lnSpc>
                <a:spcPct val="80000"/>
              </a:lnSpc>
              <a:spcAft>
                <a:spcPts val="0"/>
              </a:spcAft>
              <a:defRPr/>
            </a:pPr>
            <a:r>
              <a:rPr lang="nl-NL" sz="1600" dirty="0" smtClean="0">
                <a:ea typeface="ＭＳ Ｐゴシック" pitchFamily="34" charset="-128"/>
              </a:rPr>
              <a:t>19-04-2018</a:t>
            </a:r>
            <a:endParaRPr lang="nl-NL" sz="1600" dirty="0">
              <a:ea typeface="ＭＳ Ｐゴシック" pitchFamily="34" charset="-128"/>
            </a:endParaRPr>
          </a:p>
        </p:txBody>
      </p:sp>
      <p:sp>
        <p:nvSpPr>
          <p:cNvPr id="4" name="Rectangle 4"/>
          <p:cNvSpPr txBox="1">
            <a:spLocks noChangeArrowheads="1"/>
          </p:cNvSpPr>
          <p:nvPr/>
        </p:nvSpPr>
        <p:spPr>
          <a:xfrm>
            <a:off x="1210915" y="1700808"/>
            <a:ext cx="6588125" cy="1295400"/>
          </a:xfrm>
          <a:prstGeom prst="rect">
            <a:avLst/>
          </a:prstGeom>
        </p:spPr>
        <p:txBody>
          <a:bodyPr/>
          <a:lstStyle>
            <a:lvl1pPr algn="ctr" rtl="0" eaLnBrk="0" fontAlgn="base" hangingPunct="0">
              <a:spcBef>
                <a:spcPct val="0"/>
              </a:spcBef>
              <a:spcAft>
                <a:spcPct val="0"/>
              </a:spcAft>
              <a:defRPr sz="3200" b="1">
                <a:solidFill>
                  <a:srgbClr val="283A97"/>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a:lstStyle>
          <a:p>
            <a:pPr eaLnBrk="1" hangingPunct="1"/>
            <a:r>
              <a:rPr lang="en-US" altLang="nl-NL" sz="3600" kern="0" dirty="0" smtClean="0">
                <a:ea typeface="ＭＳ Ｐゴシック" pitchFamily="34" charset="-128"/>
              </a:rPr>
              <a:t>Workshop </a:t>
            </a:r>
          </a:p>
          <a:p>
            <a:pPr eaLnBrk="1" hangingPunct="1"/>
            <a:r>
              <a:rPr lang="en-US" altLang="nl-NL" sz="3600" kern="0" dirty="0" err="1" smtClean="0">
                <a:ea typeface="ＭＳ Ｐゴシック" pitchFamily="34" charset="-128"/>
              </a:rPr>
              <a:t>Praktische</a:t>
            </a:r>
            <a:r>
              <a:rPr lang="en-US" altLang="nl-NL" sz="3600" kern="0" dirty="0" smtClean="0">
                <a:ea typeface="ＭＳ Ｐゴシック" pitchFamily="34" charset="-128"/>
              </a:rPr>
              <a:t> </a:t>
            </a:r>
            <a:r>
              <a:rPr lang="en-US" altLang="nl-NL" sz="3600" kern="0" dirty="0" err="1" smtClean="0">
                <a:ea typeface="ＭＳ Ｐゴシック" pitchFamily="34" charset="-128"/>
              </a:rPr>
              <a:t>hulpmiddelen</a:t>
            </a:r>
            <a:endParaRPr lang="nl-NL" altLang="nl-NL" sz="3600" kern="0" dirty="0">
              <a:ea typeface="ＭＳ Ｐゴシック" pitchFamily="34" charset="-128"/>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296394"/>
            <a:ext cx="4762500" cy="1428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414338" y="609600"/>
            <a:ext cx="8505825" cy="1236663"/>
          </a:xfrm>
        </p:spPr>
        <p:txBody>
          <a:bodyPr/>
          <a:lstStyle/>
          <a:p>
            <a:r>
              <a:rPr lang="en-US" altLang="en-US" sz="3200" b="1" i="1" dirty="0" err="1" smtClean="0">
                <a:solidFill>
                  <a:srgbClr val="D60C8C"/>
                </a:solidFill>
                <a:latin typeface="Arial" pitchFamily="34" charset="0"/>
                <a:cs typeface="Arial" pitchFamily="34" charset="0"/>
              </a:rPr>
              <a:t>Beeldmateriaal</a:t>
            </a:r>
            <a:r>
              <a:rPr lang="en-US" altLang="en-US" sz="3200" b="1" i="1" dirty="0" smtClean="0">
                <a:solidFill>
                  <a:srgbClr val="D60C8C"/>
                </a:solidFill>
                <a:latin typeface="Arial" pitchFamily="34" charset="0"/>
                <a:cs typeface="Arial" pitchFamily="34" charset="0"/>
              </a:rPr>
              <a:t> - </a:t>
            </a:r>
            <a:r>
              <a:rPr lang="en-US" altLang="en-US" sz="3200" b="1" i="1" dirty="0" err="1" smtClean="0">
                <a:solidFill>
                  <a:srgbClr val="D60C8C"/>
                </a:solidFill>
                <a:latin typeface="Arial" pitchFamily="34" charset="0"/>
                <a:cs typeface="Arial" pitchFamily="34" charset="0"/>
              </a:rPr>
              <a:t>voorlichting</a:t>
            </a:r>
            <a:endParaRPr lang="en-US" altLang="en-US" sz="3200" b="1" i="1" dirty="0" smtClean="0">
              <a:solidFill>
                <a:srgbClr val="D60C8C"/>
              </a:solidFill>
              <a:latin typeface="Arial" pitchFamily="34" charset="0"/>
              <a:cs typeface="Arial" pitchFamily="34" charset="0"/>
            </a:endParaRPr>
          </a:p>
        </p:txBody>
      </p:sp>
      <p:sp>
        <p:nvSpPr>
          <p:cNvPr id="20483" name="Tijdelijke aanduiding voor inhoud 2"/>
          <p:cNvSpPr>
            <a:spLocks noGrp="1"/>
          </p:cNvSpPr>
          <p:nvPr>
            <p:ph idx="1"/>
          </p:nvPr>
        </p:nvSpPr>
        <p:spPr>
          <a:xfrm>
            <a:off x="685800" y="1846262"/>
            <a:ext cx="7772400" cy="4247033"/>
          </a:xfrm>
        </p:spPr>
        <p:txBody>
          <a:bodyPr/>
          <a:lstStyle/>
          <a:p>
            <a:pPr marL="0" indent="0">
              <a:buNone/>
              <a:defRPr/>
            </a:pPr>
            <a:r>
              <a:rPr lang="nl-NL" altLang="en-US" sz="2000" b="0" dirty="0" smtClean="0">
                <a:solidFill>
                  <a:srgbClr val="283A97"/>
                </a:solidFill>
                <a:latin typeface="Arial" charset="0"/>
                <a:cs typeface="Arial" charset="0"/>
              </a:rPr>
              <a:t>Waarom? -&gt; de </a:t>
            </a:r>
            <a:r>
              <a:rPr lang="nl-NL" altLang="en-US" sz="2000" b="0" dirty="0">
                <a:solidFill>
                  <a:srgbClr val="283A97"/>
                </a:solidFill>
                <a:latin typeface="Arial" charset="0"/>
                <a:cs typeface="Arial" charset="0"/>
              </a:rPr>
              <a:t>meeste </a:t>
            </a:r>
            <a:r>
              <a:rPr lang="nl-NL" altLang="en-US" sz="2000" b="0" dirty="0" smtClean="0">
                <a:solidFill>
                  <a:srgbClr val="283A97"/>
                </a:solidFill>
                <a:latin typeface="Arial" charset="0"/>
                <a:cs typeface="Arial" charset="0"/>
              </a:rPr>
              <a:t>mensen onthouden mondelinge </a:t>
            </a:r>
            <a:r>
              <a:rPr lang="nl-NL" altLang="en-US" sz="2000" b="0" dirty="0">
                <a:solidFill>
                  <a:srgbClr val="283A97"/>
                </a:solidFill>
                <a:latin typeface="Arial" charset="0"/>
                <a:cs typeface="Arial" charset="0"/>
              </a:rPr>
              <a:t>uitleg met plaatjes erbij het </a:t>
            </a:r>
            <a:r>
              <a:rPr lang="nl-NL" altLang="en-US" sz="2000" b="0" dirty="0" smtClean="0">
                <a:solidFill>
                  <a:srgbClr val="283A97"/>
                </a:solidFill>
                <a:latin typeface="Arial" charset="0"/>
                <a:cs typeface="Arial" charset="0"/>
              </a:rPr>
              <a:t>langst</a:t>
            </a:r>
          </a:p>
          <a:p>
            <a:pPr marL="0" indent="0">
              <a:buNone/>
              <a:defRPr/>
            </a:pPr>
            <a:endParaRPr lang="nl-NL" altLang="en-US" sz="2000" b="0" dirty="0" smtClean="0">
              <a:solidFill>
                <a:srgbClr val="283A97"/>
              </a:solidFill>
              <a:latin typeface="Arial" charset="0"/>
              <a:cs typeface="Arial" charset="0"/>
            </a:endParaRPr>
          </a:p>
          <a:p>
            <a:pPr marL="0" indent="0">
              <a:buNone/>
              <a:defRPr/>
            </a:pPr>
            <a:r>
              <a:rPr lang="nl-NL" altLang="en-US" sz="2000" b="0" dirty="0" smtClean="0">
                <a:solidFill>
                  <a:srgbClr val="283A97"/>
                </a:solidFill>
                <a:latin typeface="Arial" charset="0"/>
                <a:cs typeface="Arial" charset="0"/>
              </a:rPr>
              <a:t>Heldere </a:t>
            </a:r>
            <a:r>
              <a:rPr lang="nl-NL" altLang="en-US" sz="2000" b="0" dirty="0">
                <a:solidFill>
                  <a:srgbClr val="283A97"/>
                </a:solidFill>
                <a:latin typeface="Arial" charset="0"/>
                <a:cs typeface="Arial" charset="0"/>
              </a:rPr>
              <a:t>plaatjes/foto’s die: </a:t>
            </a:r>
          </a:p>
          <a:p>
            <a:pPr>
              <a:defRPr/>
            </a:pPr>
            <a:r>
              <a:rPr lang="nl-NL" altLang="en-US" sz="2000" b="0" dirty="0">
                <a:solidFill>
                  <a:srgbClr val="283A97"/>
                </a:solidFill>
                <a:latin typeface="Arial" charset="0"/>
                <a:cs typeface="Arial" charset="0"/>
              </a:rPr>
              <a:t>bij de beleving van de patiënt </a:t>
            </a:r>
            <a:r>
              <a:rPr lang="nl-NL" altLang="en-US" sz="2000" b="0" dirty="0" smtClean="0">
                <a:solidFill>
                  <a:srgbClr val="283A97"/>
                </a:solidFill>
                <a:latin typeface="Arial" charset="0"/>
                <a:cs typeface="Arial" charset="0"/>
              </a:rPr>
              <a:t>passen</a:t>
            </a:r>
          </a:p>
          <a:p>
            <a:pPr>
              <a:defRPr/>
            </a:pPr>
            <a:r>
              <a:rPr lang="nl-NL" altLang="en-US" sz="2000" b="0" dirty="0">
                <a:solidFill>
                  <a:srgbClr val="283A97"/>
                </a:solidFill>
                <a:latin typeface="Arial" charset="0"/>
                <a:cs typeface="Arial" charset="0"/>
              </a:rPr>
              <a:t>c</a:t>
            </a:r>
            <a:r>
              <a:rPr lang="nl-NL" altLang="en-US" sz="2000" b="0" dirty="0" smtClean="0">
                <a:solidFill>
                  <a:srgbClr val="283A97"/>
                </a:solidFill>
                <a:latin typeface="Arial" charset="0"/>
                <a:cs typeface="Arial" charset="0"/>
              </a:rPr>
              <a:t>oncreet zijn</a:t>
            </a:r>
          </a:p>
          <a:p>
            <a:pPr>
              <a:defRPr/>
            </a:pPr>
            <a:r>
              <a:rPr lang="nl-NL" altLang="en-US" sz="2000" b="0" dirty="0" smtClean="0">
                <a:solidFill>
                  <a:srgbClr val="283A97"/>
                </a:solidFill>
                <a:latin typeface="Arial" charset="0"/>
                <a:cs typeface="Arial" charset="0"/>
              </a:rPr>
              <a:t>eenduidig </a:t>
            </a:r>
            <a:r>
              <a:rPr lang="nl-NL" altLang="en-US" sz="2000" b="0" dirty="0">
                <a:solidFill>
                  <a:srgbClr val="283A97"/>
                </a:solidFill>
                <a:latin typeface="Arial" charset="0"/>
                <a:cs typeface="Arial" charset="0"/>
              </a:rPr>
              <a:t>zijn</a:t>
            </a:r>
          </a:p>
          <a:p>
            <a:pPr marL="0" indent="0">
              <a:buNone/>
              <a:defRPr/>
            </a:pPr>
            <a:endParaRPr lang="en-US" altLang="en-US" sz="2000" b="0" dirty="0" smtClean="0">
              <a:solidFill>
                <a:srgbClr val="283A97"/>
              </a:solidFill>
              <a:latin typeface="Arial" charset="0"/>
              <a:cs typeface="Arial" charset="0"/>
            </a:endParaRPr>
          </a:p>
          <a:p>
            <a:pPr marL="0" indent="0">
              <a:buNone/>
              <a:defRPr/>
            </a:pPr>
            <a:endParaRPr lang="en-US" altLang="en-US" sz="2000" b="0" dirty="0" smtClean="0">
              <a:solidFill>
                <a:srgbClr val="283A97"/>
              </a:solidFill>
              <a:latin typeface="Arial" charset="0"/>
              <a:cs typeface="Arial" charset="0"/>
            </a:endParaRPr>
          </a:p>
          <a:p>
            <a:pPr marL="0" indent="0">
              <a:buNone/>
              <a:defRPr/>
            </a:pPr>
            <a:endParaRPr lang="en-US" altLang="en-US" sz="2000" b="0" dirty="0" smtClean="0">
              <a:solidFill>
                <a:srgbClr val="283A97"/>
              </a:solidFill>
              <a:latin typeface="Arial" charset="0"/>
              <a:cs typeface="Arial" charset="0"/>
            </a:endParaRPr>
          </a:p>
          <a:p>
            <a:pPr marL="0" indent="0">
              <a:buNone/>
              <a:defRPr/>
            </a:pPr>
            <a:r>
              <a:rPr lang="en-US" altLang="en-US" sz="2000" b="0" dirty="0" smtClean="0">
                <a:solidFill>
                  <a:srgbClr val="283A97"/>
                </a:solidFill>
                <a:latin typeface="Arial" charset="0"/>
                <a:cs typeface="Arial" charset="0"/>
              </a:rPr>
              <a:t>Je </a:t>
            </a:r>
            <a:r>
              <a:rPr lang="en-US" altLang="en-US" sz="2000" b="0" dirty="0" err="1" smtClean="0">
                <a:solidFill>
                  <a:srgbClr val="283A97"/>
                </a:solidFill>
                <a:latin typeface="Arial" charset="0"/>
                <a:cs typeface="Arial" charset="0"/>
              </a:rPr>
              <a:t>moet</a:t>
            </a:r>
            <a:r>
              <a:rPr lang="en-US" altLang="en-US" sz="2000" b="0" dirty="0" smtClean="0">
                <a:solidFill>
                  <a:srgbClr val="283A97"/>
                </a:solidFill>
                <a:latin typeface="Arial" charset="0"/>
                <a:cs typeface="Arial" charset="0"/>
              </a:rPr>
              <a:t> 90% van de </a:t>
            </a:r>
            <a:r>
              <a:rPr lang="en-US" altLang="en-US" sz="2000" b="0" dirty="0" err="1" smtClean="0">
                <a:solidFill>
                  <a:srgbClr val="283A97"/>
                </a:solidFill>
                <a:latin typeface="Arial" charset="0"/>
                <a:cs typeface="Arial" charset="0"/>
              </a:rPr>
              <a:t>tekst</a:t>
            </a:r>
            <a:r>
              <a:rPr lang="en-US" altLang="en-US" sz="2000" b="0" dirty="0" smtClean="0">
                <a:solidFill>
                  <a:srgbClr val="283A97"/>
                </a:solidFill>
                <a:latin typeface="Arial" charset="0"/>
                <a:cs typeface="Arial" charset="0"/>
              </a:rPr>
              <a:t> </a:t>
            </a:r>
            <a:r>
              <a:rPr lang="en-US" altLang="en-US" sz="2000" b="0" dirty="0" err="1" smtClean="0">
                <a:solidFill>
                  <a:srgbClr val="283A97"/>
                </a:solidFill>
                <a:latin typeface="Arial" charset="0"/>
                <a:cs typeface="Arial" charset="0"/>
              </a:rPr>
              <a:t>kunnen</a:t>
            </a:r>
            <a:r>
              <a:rPr lang="en-US" altLang="en-US" sz="2000" b="0" dirty="0" smtClean="0">
                <a:solidFill>
                  <a:srgbClr val="283A97"/>
                </a:solidFill>
                <a:latin typeface="Arial" charset="0"/>
                <a:cs typeface="Arial" charset="0"/>
              </a:rPr>
              <a:t> </a:t>
            </a:r>
            <a:r>
              <a:rPr lang="en-US" altLang="en-US" sz="2000" b="0" dirty="0" err="1" smtClean="0">
                <a:solidFill>
                  <a:srgbClr val="283A97"/>
                </a:solidFill>
                <a:latin typeface="Arial" charset="0"/>
                <a:cs typeface="Arial" charset="0"/>
              </a:rPr>
              <a:t>lezen</a:t>
            </a:r>
            <a:r>
              <a:rPr lang="en-US" altLang="en-US" sz="2000" b="0" dirty="0" smtClean="0">
                <a:solidFill>
                  <a:srgbClr val="283A97"/>
                </a:solidFill>
                <a:latin typeface="Arial" charset="0"/>
                <a:cs typeface="Arial" charset="0"/>
              </a:rPr>
              <a:t> om </a:t>
            </a:r>
            <a:r>
              <a:rPr lang="en-US" altLang="en-US" sz="2000" b="0" dirty="0" err="1" smtClean="0">
                <a:solidFill>
                  <a:srgbClr val="283A97"/>
                </a:solidFill>
                <a:latin typeface="Arial" charset="0"/>
                <a:cs typeface="Arial" charset="0"/>
              </a:rPr>
              <a:t>te</a:t>
            </a:r>
            <a:r>
              <a:rPr lang="en-US" altLang="en-US" sz="2000" b="0" dirty="0" smtClean="0">
                <a:solidFill>
                  <a:srgbClr val="283A97"/>
                </a:solidFill>
                <a:latin typeface="Arial" charset="0"/>
                <a:cs typeface="Arial" charset="0"/>
              </a:rPr>
              <a:t> </a:t>
            </a:r>
            <a:r>
              <a:rPr lang="en-US" altLang="en-US" sz="2000" b="0" dirty="0" err="1" smtClean="0">
                <a:solidFill>
                  <a:srgbClr val="283A97"/>
                </a:solidFill>
                <a:latin typeface="Arial" charset="0"/>
                <a:cs typeface="Arial" charset="0"/>
              </a:rPr>
              <a:t>begrijpen</a:t>
            </a:r>
            <a:r>
              <a:rPr lang="en-US" altLang="en-US" sz="2000" b="0" dirty="0" smtClean="0">
                <a:solidFill>
                  <a:srgbClr val="283A97"/>
                </a:solidFill>
                <a:latin typeface="Arial" charset="0"/>
                <a:cs typeface="Arial" charset="0"/>
              </a:rPr>
              <a:t> wat </a:t>
            </a:r>
            <a:r>
              <a:rPr lang="en-US" altLang="en-US" sz="2000" b="0" dirty="0" err="1" smtClean="0">
                <a:solidFill>
                  <a:srgbClr val="283A97"/>
                </a:solidFill>
                <a:latin typeface="Arial" charset="0"/>
                <a:cs typeface="Arial" charset="0"/>
              </a:rPr>
              <a:t>er</a:t>
            </a:r>
            <a:r>
              <a:rPr lang="en-US" altLang="en-US" sz="2000" b="0" dirty="0" smtClean="0">
                <a:solidFill>
                  <a:srgbClr val="283A97"/>
                </a:solidFill>
                <a:latin typeface="Arial" charset="0"/>
                <a:cs typeface="Arial" charset="0"/>
              </a:rPr>
              <a:t> </a:t>
            </a:r>
            <a:r>
              <a:rPr lang="en-US" altLang="en-US" sz="2000" b="0" dirty="0" err="1" smtClean="0">
                <a:solidFill>
                  <a:srgbClr val="283A97"/>
                </a:solidFill>
                <a:latin typeface="Arial" charset="0"/>
                <a:cs typeface="Arial" charset="0"/>
              </a:rPr>
              <a:t>staat</a:t>
            </a:r>
            <a:r>
              <a:rPr lang="en-US" altLang="en-US" sz="2000" b="0" dirty="0" smtClean="0">
                <a:solidFill>
                  <a:srgbClr val="283A97"/>
                </a:solidFill>
                <a:latin typeface="Arial" charset="0"/>
                <a:cs typeface="Arial" charset="0"/>
              </a:rPr>
              <a:t>!</a:t>
            </a:r>
            <a:endParaRPr lang="nl-NL" altLang="en-US" sz="2000" b="0" dirty="0">
              <a:solidFill>
                <a:srgbClr val="283A97"/>
              </a:solidFill>
              <a:latin typeface="Arial" charset="0"/>
              <a:cs typeface="Arial" charset="0"/>
            </a:endParaRPr>
          </a:p>
          <a:p>
            <a:pPr marL="0" indent="0">
              <a:buNone/>
              <a:defRPr/>
            </a:pPr>
            <a:endParaRPr lang="nl-NL" altLang="en-US" sz="2000" b="0" dirty="0" smtClean="0">
              <a:solidFill>
                <a:srgbClr val="283A97"/>
              </a:solidFill>
              <a:latin typeface="Arial" charset="0"/>
              <a:cs typeface="Arial" charset="0"/>
            </a:endParaRPr>
          </a:p>
          <a:p>
            <a:pPr marL="0" indent="0">
              <a:buNone/>
              <a:defRPr/>
            </a:pPr>
            <a:endParaRPr lang="nl-NL" altLang="en-US" sz="2000" dirty="0" smtClean="0">
              <a:solidFill>
                <a:srgbClr val="283A97"/>
              </a:solidFill>
              <a:latin typeface="Arial" charset="0"/>
              <a:cs typeface="Arial" charset="0"/>
            </a:endParaRPr>
          </a:p>
          <a:p>
            <a:pPr marL="0" indent="0">
              <a:buNone/>
              <a:defRPr/>
            </a:pPr>
            <a:endParaRPr lang="nl-NL" altLang="en-US" sz="2000" dirty="0">
              <a:solidFill>
                <a:srgbClr val="283A97"/>
              </a:solidFill>
              <a:latin typeface="Arial" charset="0"/>
              <a:cs typeface="Arial" charset="0"/>
            </a:endParaRPr>
          </a:p>
        </p:txBody>
      </p:sp>
      <p:pic>
        <p:nvPicPr>
          <p:cNvPr id="1026" name="Picture 2" descr="http://www.pharos.nl/documents/gfx/begrijp-je-lichaam-1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2636912"/>
            <a:ext cx="1872208" cy="2422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2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O:\Programma somatische zorg\gezondheidsvaardigheden\Heb ik het goed uitgelegd\astma, wat nu fot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92099" y="1981200"/>
            <a:ext cx="3159801"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itel 1"/>
          <p:cNvSpPr txBox="1">
            <a:spLocks/>
          </p:cNvSpPr>
          <p:nvPr/>
        </p:nvSpPr>
        <p:spPr>
          <a:xfrm>
            <a:off x="414338" y="609600"/>
            <a:ext cx="8505825" cy="1236663"/>
          </a:xfrm>
          <a:prstGeom prst="rect">
            <a:avLst/>
          </a:prstGeom>
        </p:spPr>
        <p:txBody>
          <a:bodyPr/>
          <a:lstStyle>
            <a:lvl1pPr algn="r" rtl="0" eaLnBrk="0" fontAlgn="base" hangingPunct="0">
              <a:spcBef>
                <a:spcPct val="0"/>
              </a:spcBef>
              <a:spcAft>
                <a:spcPct val="0"/>
              </a:spcAft>
              <a:defRPr sz="2000" b="1">
                <a:solidFill>
                  <a:srgbClr val="002B54"/>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0" cap="none" spc="0" normalizeH="0" baseline="0" noProof="0" smtClean="0">
                <a:ln>
                  <a:noFill/>
                </a:ln>
                <a:solidFill>
                  <a:srgbClr val="D60C8C"/>
                </a:solidFill>
                <a:effectLst/>
                <a:uLnTx/>
                <a:uFillTx/>
                <a:latin typeface="Arial"/>
                <a:ea typeface="+mj-ea"/>
                <a:cs typeface="Arial" pitchFamily="34" charset="0"/>
              </a:rPr>
              <a:t>Beeldmateriaal - voorlichting</a:t>
            </a:r>
            <a:endParaRPr kumimoji="0" lang="en-US" altLang="en-US" sz="3200" b="1" i="1" u="none" strike="noStrike" kern="0" cap="none" spc="0" normalizeH="0" baseline="0" noProof="0" dirty="0" smtClean="0">
              <a:ln>
                <a:noFill/>
              </a:ln>
              <a:solidFill>
                <a:srgbClr val="D60C8C"/>
              </a:solidFill>
              <a:effectLst/>
              <a:uLnTx/>
              <a:uFillTx/>
              <a:latin typeface="Arial"/>
              <a:ea typeface="+mj-ea"/>
              <a:cs typeface="Arial" pitchFamily="34" charset="0"/>
            </a:endParaRPr>
          </a:p>
        </p:txBody>
      </p:sp>
      <p:sp>
        <p:nvSpPr>
          <p:cNvPr id="4" name="Tijdelijke aanduiding voor inhoud 2"/>
          <p:cNvSpPr txBox="1">
            <a:spLocks/>
          </p:cNvSpPr>
          <p:nvPr/>
        </p:nvSpPr>
        <p:spPr>
          <a:xfrm>
            <a:off x="611560" y="1484784"/>
            <a:ext cx="7772400" cy="4247033"/>
          </a:xfrm>
          <a:prstGeom prst="rect">
            <a:avLst/>
          </a:prstGeom>
        </p:spPr>
        <p:txBody>
          <a:bodyPr/>
          <a:lstStyle>
            <a:lvl1pPr marL="342900" indent="-342900" algn="l" rtl="0" eaLnBrk="0" fontAlgn="base" hangingPunct="0">
              <a:spcBef>
                <a:spcPct val="20000"/>
              </a:spcBef>
              <a:spcAft>
                <a:spcPct val="0"/>
              </a:spcAft>
              <a:buChar char="•"/>
              <a:defRPr sz="2800" b="1">
                <a:solidFill>
                  <a:srgbClr val="002B54"/>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altLang="en-US" sz="2000" b="1" i="0" u="none" strike="noStrike" kern="0" cap="none" spc="0" normalizeH="0" baseline="0" noProof="0" smtClean="0">
                <a:ln>
                  <a:noFill/>
                </a:ln>
                <a:solidFill>
                  <a:srgbClr val="283A97"/>
                </a:solidFill>
                <a:effectLst/>
                <a:uLnTx/>
                <a:uFillTx/>
                <a:latin typeface="Arial"/>
                <a:ea typeface="+mn-ea"/>
                <a:cs typeface="Arial" charset="0"/>
              </a:rPr>
              <a:t>Veel materiaal niet geschikt voor laaggeletterden</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NL" altLang="en-US" sz="2000" b="1" i="0" u="none" strike="noStrike" kern="0" cap="none" spc="0" normalizeH="0" baseline="0" noProof="0" smtClean="0">
              <a:ln>
                <a:noFill/>
              </a:ln>
              <a:solidFill>
                <a:srgbClr val="283A97"/>
              </a:solidFill>
              <a:effectLst/>
              <a:uLnTx/>
              <a:uFillTx/>
              <a:latin typeface="Arial"/>
              <a:ea typeface="+mn-ea"/>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nl-NL" altLang="en-US" sz="2000" b="1" i="0" u="none" strike="noStrike" kern="0" cap="none" spc="0" normalizeH="0" baseline="0" noProof="0" dirty="0">
              <a:ln>
                <a:noFill/>
              </a:ln>
              <a:solidFill>
                <a:srgbClr val="283A97"/>
              </a:solidFill>
              <a:effectLst/>
              <a:uLnTx/>
              <a:uFillTx/>
              <a:latin typeface="Arial"/>
              <a:ea typeface="+mn-ea"/>
              <a:cs typeface="Arial" charset="0"/>
            </a:endParaRPr>
          </a:p>
        </p:txBody>
      </p:sp>
    </p:spTree>
    <p:extLst>
      <p:ext uri="{BB962C8B-B14F-4D97-AF65-F5344CB8AC3E}">
        <p14:creationId xmlns:p14="http://schemas.microsoft.com/office/powerpoint/2010/main" val="315080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14338" y="609600"/>
            <a:ext cx="8505825" cy="1236663"/>
          </a:xfrm>
          <a:prstGeom prst="rect">
            <a:avLst/>
          </a:prstGeom>
        </p:spPr>
        <p:txBody>
          <a:bodyPr/>
          <a:lstStyle>
            <a:lvl1pPr algn="r" rtl="0" eaLnBrk="0" fontAlgn="base" hangingPunct="0">
              <a:spcBef>
                <a:spcPct val="0"/>
              </a:spcBef>
              <a:spcAft>
                <a:spcPct val="0"/>
              </a:spcAft>
              <a:defRPr sz="2000" b="1">
                <a:solidFill>
                  <a:srgbClr val="002B54"/>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3200" b="1" i="1" u="none" strike="noStrike" kern="0" cap="none" spc="0" normalizeH="0" baseline="0" noProof="0" smtClean="0">
                <a:ln>
                  <a:noFill/>
                </a:ln>
                <a:solidFill>
                  <a:srgbClr val="D60C8C"/>
                </a:solidFill>
                <a:effectLst/>
                <a:uLnTx/>
                <a:uFillTx/>
                <a:latin typeface="Arial"/>
                <a:ea typeface="+mj-ea"/>
                <a:cs typeface="Arial" pitchFamily="34" charset="0"/>
              </a:rPr>
              <a:t>Beeldmateriaal - voorlichting</a:t>
            </a:r>
            <a:endParaRPr kumimoji="0" lang="en-US" altLang="en-US" sz="3200" b="1" i="1" u="none" strike="noStrike" kern="0" cap="none" spc="0" normalizeH="0" baseline="0" noProof="0" dirty="0" smtClean="0">
              <a:ln>
                <a:noFill/>
              </a:ln>
              <a:solidFill>
                <a:srgbClr val="D60C8C"/>
              </a:solidFill>
              <a:effectLst/>
              <a:uLnTx/>
              <a:uFillTx/>
              <a:latin typeface="Arial"/>
              <a:ea typeface="+mj-ea"/>
              <a:cs typeface="Arial" pitchFamily="34" charset="0"/>
            </a:endParaRPr>
          </a:p>
        </p:txBody>
      </p:sp>
      <p:pic>
        <p:nvPicPr>
          <p:cNvPr id="5" name="Picture 2" descr="O:\Programma somatische zorg\gezondheidsvaardigheden\Heb ik het goed uitgelegd\astma, wat nu broch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340768"/>
            <a:ext cx="2593975"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722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p:nvPr/>
        </p:nvPicPr>
        <p:blipFill rotWithShape="1">
          <a:blip r:embed="rId3"/>
          <a:srcRect l="17720" t="11333" r="1230" b="7797"/>
          <a:stretch/>
        </p:blipFill>
        <p:spPr bwMode="auto">
          <a:xfrm>
            <a:off x="360000" y="404664"/>
            <a:ext cx="7992888" cy="5436497"/>
          </a:xfrm>
          <a:prstGeom prst="rect">
            <a:avLst/>
          </a:prstGeom>
          <a:ln>
            <a:noFill/>
          </a:ln>
          <a:extLst>
            <a:ext uri="{53640926-AAD7-44D8-BBD7-CCE9431645EC}">
              <a14:shadowObscured xmlns:a14="http://schemas.microsoft.com/office/drawing/2010/main"/>
            </a:ext>
          </a:extLst>
        </p:spPr>
      </p:pic>
      <p:sp>
        <p:nvSpPr>
          <p:cNvPr id="2" name="Tijdelijke aanduiding voor inhoud 1"/>
          <p:cNvSpPr>
            <a:spLocks noGrp="1"/>
          </p:cNvSpPr>
          <p:nvPr>
            <p:ph idx="1"/>
          </p:nvPr>
        </p:nvSpPr>
        <p:spPr/>
        <p:txBody>
          <a:bodyPr/>
          <a:lstStyle/>
          <a:p>
            <a:pPr marL="0" indent="0">
              <a:buNone/>
            </a:pPr>
            <a:endParaRPr lang="nl-NL" dirty="0" smtClean="0"/>
          </a:p>
          <a:p>
            <a:pPr marL="0" indent="0">
              <a:buNone/>
            </a:pPr>
            <a:endParaRPr lang="nl-NL" dirty="0"/>
          </a:p>
        </p:txBody>
      </p:sp>
      <p:sp>
        <p:nvSpPr>
          <p:cNvPr id="5" name="Tijdelijke aanduiding voor voettekst 4"/>
          <p:cNvSpPr>
            <a:spLocks noGrp="1"/>
          </p:cNvSpPr>
          <p:nvPr>
            <p:ph type="ftr" sz="quarter" idx="14"/>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l-NL" sz="1000" b="1" i="1" u="none" strike="noStrike" kern="1200" cap="none" spc="0" normalizeH="0" baseline="0" noProof="0" smtClean="0">
                <a:ln>
                  <a:noFill/>
                </a:ln>
                <a:solidFill>
                  <a:srgbClr val="283A97"/>
                </a:solidFill>
                <a:effectLst/>
                <a:uLnTx/>
                <a:uFillTx/>
                <a:latin typeface="Arial"/>
                <a:ea typeface="+mn-ea"/>
                <a:cs typeface="+mn-cs"/>
              </a:rPr>
              <a:t>Gezondheid en kwaliteit van zorg voor iedereen</a:t>
            </a:r>
            <a:endParaRPr kumimoji="0" lang="nl-NL" sz="1000" b="1" i="1" u="none" strike="noStrike" kern="1200" cap="none" spc="0" normalizeH="0" baseline="0" noProof="0" dirty="0">
              <a:ln>
                <a:noFill/>
              </a:ln>
              <a:solidFill>
                <a:srgbClr val="283A97"/>
              </a:solidFill>
              <a:effectLst/>
              <a:uLnTx/>
              <a:uFillTx/>
              <a:latin typeface="Arial"/>
              <a:ea typeface="+mn-ea"/>
              <a:cs typeface="+mn-cs"/>
            </a:endParaRPr>
          </a:p>
        </p:txBody>
      </p:sp>
      <p:sp>
        <p:nvSpPr>
          <p:cNvPr id="6" name="Tijdelijke aanduiding voor dianummer 5"/>
          <p:cNvSpPr>
            <a:spLocks noGrp="1"/>
          </p:cNvSpPr>
          <p:nvPr>
            <p:ph type="sldNum" sz="quarter" idx="15"/>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1000" b="0" i="1" u="none" strike="noStrike" kern="1200" cap="none" spc="0" normalizeH="0" baseline="0" noProof="0" smtClean="0">
                <a:ln>
                  <a:noFill/>
                </a:ln>
                <a:solidFill>
                  <a:srgbClr val="283A97"/>
                </a:solidFill>
                <a:effectLst/>
                <a:uLnTx/>
                <a:uFillTx/>
                <a:latin typeface="Arial"/>
                <a:ea typeface="+mn-ea"/>
                <a:cs typeface="+mn-cs"/>
              </a:rPr>
              <a:t>pagina </a:t>
            </a:r>
            <a:fld id="{24CE899D-C5CB-4DFB-85CE-9A3B1558FCD5}" type="slidenum">
              <a:rPr kumimoji="0" lang="nl-NL" sz="1000" b="0" i="1" u="none" strike="noStrike" kern="1200" cap="none" spc="0" normalizeH="0" baseline="0" noProof="0" smtClean="0">
                <a:ln>
                  <a:noFill/>
                </a:ln>
                <a:solidFill>
                  <a:srgbClr val="283A97"/>
                </a:solidFill>
                <a:effectLst/>
                <a:uLnTx/>
                <a:uFillTx/>
                <a:latin typeface="Arial"/>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13</a:t>
            </a:fld>
            <a:endParaRPr kumimoji="0" lang="nl-NL" sz="1000" b="0" i="1" u="none" strike="noStrike" kern="1200" cap="none" spc="0" normalizeH="0" baseline="0" noProof="0">
              <a:ln>
                <a:noFill/>
              </a:ln>
              <a:solidFill>
                <a:srgbClr val="283A97"/>
              </a:solidFill>
              <a:effectLst/>
              <a:uLnTx/>
              <a:uFillTx/>
              <a:latin typeface="Arial"/>
              <a:ea typeface="+mn-ea"/>
              <a:cs typeface="+mn-cs"/>
            </a:endParaRPr>
          </a:p>
        </p:txBody>
      </p:sp>
      <p:sp>
        <p:nvSpPr>
          <p:cNvPr id="9" name="Tijdelijke aanduiding voor tekst 3"/>
          <p:cNvSpPr txBox="1">
            <a:spLocks/>
          </p:cNvSpPr>
          <p:nvPr/>
        </p:nvSpPr>
        <p:spPr>
          <a:xfrm>
            <a:off x="4050664" y="404664"/>
            <a:ext cx="8604448" cy="523220"/>
          </a:xfrm>
          <a:prstGeom prst="rect">
            <a:avLst/>
          </a:prstGeom>
        </p:spPr>
        <p:txBody>
          <a:bodyPr wrap="square">
            <a:spAutoFit/>
          </a:bodyPr>
          <a:lstStyle>
            <a:lvl1pPr marL="342900" indent="-342900" algn="l" rtl="0" eaLnBrk="0" fontAlgn="base" hangingPunct="0">
              <a:spcBef>
                <a:spcPct val="20000"/>
              </a:spcBef>
              <a:spcAft>
                <a:spcPct val="0"/>
              </a:spcAft>
              <a:buNone/>
              <a:defRPr sz="2000" b="1">
                <a:solidFill>
                  <a:srgbClr val="283A97"/>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283A97"/>
                </a:solidFill>
                <a:effectLst/>
                <a:uLnTx/>
                <a:uFillTx/>
                <a:latin typeface="Arial"/>
                <a:ea typeface="+mn-ea"/>
                <a:cs typeface="Arial" pitchFamily="34" charset="0"/>
              </a:rPr>
              <a:t>www.begrijpjelichaam.nl</a:t>
            </a:r>
            <a:endParaRPr kumimoji="0" lang="nl-NL" sz="2800" b="1" i="0" u="none" strike="noStrike" kern="0" cap="none" spc="0" normalizeH="0" baseline="0" noProof="0" dirty="0">
              <a:ln>
                <a:noFill/>
              </a:ln>
              <a:solidFill>
                <a:srgbClr val="283A97"/>
              </a:solidFill>
              <a:effectLst/>
              <a:uLnTx/>
              <a:uFillTx/>
              <a:latin typeface="Arial"/>
              <a:ea typeface="+mn-ea"/>
              <a:cs typeface="+mn-cs"/>
            </a:endParaRPr>
          </a:p>
        </p:txBody>
      </p:sp>
      <p:pic>
        <p:nvPicPr>
          <p:cNvPr id="8" name="Afbeelding 7"/>
          <p:cNvPicPr/>
          <p:nvPr/>
        </p:nvPicPr>
        <p:blipFill rotWithShape="1">
          <a:blip r:embed="rId4"/>
          <a:srcRect l="17168" t="12468" r="64556" b="4793"/>
          <a:stretch/>
        </p:blipFill>
        <p:spPr bwMode="auto">
          <a:xfrm>
            <a:off x="6724256" y="1210950"/>
            <a:ext cx="1881132" cy="56166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1286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nl-NL" dirty="0" smtClean="0"/>
          </a:p>
          <a:p>
            <a:pPr marL="0" indent="0">
              <a:buNone/>
            </a:pPr>
            <a:endParaRPr lang="nl-NL" dirty="0"/>
          </a:p>
        </p:txBody>
      </p:sp>
      <p:sp>
        <p:nvSpPr>
          <p:cNvPr id="4" name="Tijdelijke aanduiding voor tekst 3"/>
          <p:cNvSpPr>
            <a:spLocks noGrp="1"/>
          </p:cNvSpPr>
          <p:nvPr>
            <p:ph type="body" sz="quarter" idx="13"/>
          </p:nvPr>
        </p:nvSpPr>
        <p:spPr>
          <a:xfrm>
            <a:off x="323528" y="468000"/>
            <a:ext cx="8604448" cy="400110"/>
          </a:xfrm>
        </p:spPr>
        <p:txBody>
          <a:bodyPr/>
          <a:lstStyle/>
          <a:p>
            <a:r>
              <a:rPr lang="en-US" altLang="en-US" i="1" dirty="0" err="1">
                <a:solidFill>
                  <a:srgbClr val="D60C8C"/>
                </a:solidFill>
                <a:latin typeface="Arial" pitchFamily="34" charset="0"/>
                <a:cs typeface="Arial" pitchFamily="34" charset="0"/>
              </a:rPr>
              <a:t>Beeldmateriaal</a:t>
            </a:r>
            <a:r>
              <a:rPr lang="en-US" altLang="en-US" i="1" dirty="0">
                <a:solidFill>
                  <a:srgbClr val="D60C8C"/>
                </a:solidFill>
                <a:latin typeface="Arial" pitchFamily="34" charset="0"/>
                <a:cs typeface="Arial" pitchFamily="34" charset="0"/>
              </a:rPr>
              <a:t> - </a:t>
            </a:r>
            <a:r>
              <a:rPr lang="en-US" altLang="en-US" i="1" dirty="0" err="1">
                <a:solidFill>
                  <a:srgbClr val="D60C8C"/>
                </a:solidFill>
                <a:latin typeface="Arial" pitchFamily="34" charset="0"/>
                <a:cs typeface="Arial" pitchFamily="34" charset="0"/>
              </a:rPr>
              <a:t>voorlichting</a:t>
            </a:r>
            <a:endParaRPr lang="nl-NL" dirty="0"/>
          </a:p>
        </p:txBody>
      </p:sp>
      <p:sp>
        <p:nvSpPr>
          <p:cNvPr id="5" name="Tijdelijke aanduiding voor voettekst 4"/>
          <p:cNvSpPr>
            <a:spLocks noGrp="1"/>
          </p:cNvSpPr>
          <p:nvPr>
            <p:ph type="ftr" sz="quarter" idx="14"/>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l-NL" sz="1000" b="1" i="1" u="none" strike="noStrike" kern="1200" cap="none" spc="0" normalizeH="0" baseline="0" noProof="0" smtClean="0">
                <a:ln>
                  <a:noFill/>
                </a:ln>
                <a:solidFill>
                  <a:srgbClr val="283A97"/>
                </a:solidFill>
                <a:effectLst/>
                <a:uLnTx/>
                <a:uFillTx/>
                <a:latin typeface="Arial"/>
                <a:ea typeface="+mn-ea"/>
                <a:cs typeface="+mn-cs"/>
              </a:rPr>
              <a:t>Gezondheid en kwaliteit van zorg voor iedereen</a:t>
            </a:r>
            <a:endParaRPr kumimoji="0" lang="nl-NL" sz="1000" b="1" i="1" u="none" strike="noStrike" kern="1200" cap="none" spc="0" normalizeH="0" baseline="0" noProof="0" dirty="0">
              <a:ln>
                <a:noFill/>
              </a:ln>
              <a:solidFill>
                <a:srgbClr val="283A97"/>
              </a:solidFill>
              <a:effectLst/>
              <a:uLnTx/>
              <a:uFillTx/>
              <a:latin typeface="Arial"/>
              <a:ea typeface="+mn-ea"/>
              <a:cs typeface="+mn-cs"/>
            </a:endParaRPr>
          </a:p>
        </p:txBody>
      </p:sp>
      <p:sp>
        <p:nvSpPr>
          <p:cNvPr id="6" name="Tijdelijke aanduiding voor dianummer 5"/>
          <p:cNvSpPr>
            <a:spLocks noGrp="1"/>
          </p:cNvSpPr>
          <p:nvPr>
            <p:ph type="sldNum" sz="quarter" idx="15"/>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1000" b="0" i="1" u="none" strike="noStrike" kern="1200" cap="none" spc="0" normalizeH="0" baseline="0" noProof="0" smtClean="0">
                <a:ln>
                  <a:noFill/>
                </a:ln>
                <a:solidFill>
                  <a:srgbClr val="283A97"/>
                </a:solidFill>
                <a:effectLst/>
                <a:uLnTx/>
                <a:uFillTx/>
                <a:latin typeface="Arial"/>
                <a:ea typeface="+mn-ea"/>
                <a:cs typeface="+mn-cs"/>
              </a:rPr>
              <a:t>pagina </a:t>
            </a:r>
            <a:fld id="{24CE899D-C5CB-4DFB-85CE-9A3B1558FCD5}" type="slidenum">
              <a:rPr kumimoji="0" lang="nl-NL" sz="1000" b="0" i="1" u="none" strike="noStrike" kern="1200" cap="none" spc="0" normalizeH="0" baseline="0" noProof="0" smtClean="0">
                <a:ln>
                  <a:noFill/>
                </a:ln>
                <a:solidFill>
                  <a:srgbClr val="283A97"/>
                </a:solidFill>
                <a:effectLst/>
                <a:uLnTx/>
                <a:uFillTx/>
                <a:latin typeface="Arial"/>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14</a:t>
            </a:fld>
            <a:endParaRPr kumimoji="0" lang="nl-NL" sz="1000" b="0" i="1" u="none" strike="noStrike" kern="1200" cap="none" spc="0" normalizeH="0" baseline="0" noProof="0">
              <a:ln>
                <a:noFill/>
              </a:ln>
              <a:solidFill>
                <a:srgbClr val="283A97"/>
              </a:solidFill>
              <a:effectLst/>
              <a:uLnTx/>
              <a:uFillTx/>
              <a:latin typeface="Arial"/>
              <a:ea typeface="+mn-ea"/>
              <a:cs typeface="+mn-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95388" y="1981200"/>
            <a:ext cx="6753225" cy="4114800"/>
          </a:xfrm>
          <a:prstGeom prst="rect">
            <a:avLst/>
          </a:prstGeom>
        </p:spPr>
      </p:pic>
    </p:spTree>
    <p:extLst>
      <p:ext uri="{BB962C8B-B14F-4D97-AF65-F5344CB8AC3E}">
        <p14:creationId xmlns:p14="http://schemas.microsoft.com/office/powerpoint/2010/main" val="2855290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nl-NL" dirty="0" smtClean="0"/>
          </a:p>
          <a:p>
            <a:pPr marL="0" indent="0">
              <a:buNone/>
            </a:pPr>
            <a:endParaRPr lang="nl-NL" dirty="0"/>
          </a:p>
        </p:txBody>
      </p:sp>
      <p:sp>
        <p:nvSpPr>
          <p:cNvPr id="5" name="Tijdelijke aanduiding voor voettekst 4"/>
          <p:cNvSpPr>
            <a:spLocks noGrp="1"/>
          </p:cNvSpPr>
          <p:nvPr>
            <p:ph type="ftr" sz="quarter" idx="14"/>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l-NL" sz="1000" b="1" i="1" u="none" strike="noStrike" kern="1200" cap="none" spc="0" normalizeH="0" baseline="0" noProof="0" smtClean="0">
                <a:ln>
                  <a:noFill/>
                </a:ln>
                <a:solidFill>
                  <a:srgbClr val="283A97"/>
                </a:solidFill>
                <a:effectLst/>
                <a:uLnTx/>
                <a:uFillTx/>
                <a:latin typeface="Arial"/>
                <a:ea typeface="+mn-ea"/>
                <a:cs typeface="+mn-cs"/>
              </a:rPr>
              <a:t>Gezondheid en kwaliteit van zorg voor iedereen</a:t>
            </a:r>
            <a:endParaRPr kumimoji="0" lang="nl-NL" sz="1000" b="1" i="1" u="none" strike="noStrike" kern="1200" cap="none" spc="0" normalizeH="0" baseline="0" noProof="0" dirty="0">
              <a:ln>
                <a:noFill/>
              </a:ln>
              <a:solidFill>
                <a:srgbClr val="283A97"/>
              </a:solidFill>
              <a:effectLst/>
              <a:uLnTx/>
              <a:uFillTx/>
              <a:latin typeface="Arial"/>
              <a:ea typeface="+mn-ea"/>
              <a:cs typeface="+mn-cs"/>
            </a:endParaRPr>
          </a:p>
        </p:txBody>
      </p:sp>
      <p:sp>
        <p:nvSpPr>
          <p:cNvPr id="6" name="Tijdelijke aanduiding voor dianummer 5"/>
          <p:cNvSpPr>
            <a:spLocks noGrp="1"/>
          </p:cNvSpPr>
          <p:nvPr>
            <p:ph type="sldNum" sz="quarter" idx="15"/>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1000" b="0" i="1" u="none" strike="noStrike" kern="1200" cap="none" spc="0" normalizeH="0" baseline="0" noProof="0" smtClean="0">
                <a:ln>
                  <a:noFill/>
                </a:ln>
                <a:solidFill>
                  <a:srgbClr val="283A97"/>
                </a:solidFill>
                <a:effectLst/>
                <a:uLnTx/>
                <a:uFillTx/>
                <a:latin typeface="Arial"/>
                <a:ea typeface="+mn-ea"/>
                <a:cs typeface="+mn-cs"/>
              </a:rPr>
              <a:t>pagina </a:t>
            </a:r>
            <a:fld id="{24CE899D-C5CB-4DFB-85CE-9A3B1558FCD5}" type="slidenum">
              <a:rPr kumimoji="0" lang="nl-NL" sz="1000" b="0" i="1" u="none" strike="noStrike" kern="1200" cap="none" spc="0" normalizeH="0" baseline="0" noProof="0" smtClean="0">
                <a:ln>
                  <a:noFill/>
                </a:ln>
                <a:solidFill>
                  <a:srgbClr val="283A97"/>
                </a:solidFill>
                <a:effectLst/>
                <a:uLnTx/>
                <a:uFillTx/>
                <a:latin typeface="Arial"/>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15</a:t>
            </a:fld>
            <a:endParaRPr kumimoji="0" lang="nl-NL" sz="1000" b="0" i="1" u="none" strike="noStrike" kern="1200" cap="none" spc="0" normalizeH="0" baseline="0" noProof="0">
              <a:ln>
                <a:noFill/>
              </a:ln>
              <a:solidFill>
                <a:srgbClr val="283A97"/>
              </a:solidFill>
              <a:effectLst/>
              <a:uLnTx/>
              <a:uFillTx/>
              <a:latin typeface="Arial"/>
              <a:ea typeface="+mn-ea"/>
              <a:cs typeface="+mn-cs"/>
            </a:endParaRPr>
          </a:p>
        </p:txBody>
      </p:sp>
      <p:pic>
        <p:nvPicPr>
          <p:cNvPr id="7" name="lightboxImage" descr="http://download.nhg.org/FTP_NHG/PatAfbeeldingen/html/K1/images/K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12875"/>
            <a:ext cx="3175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741363"/>
            <a:ext cx="3673475" cy="505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3"/>
          <p:cNvSpPr txBox="1">
            <a:spLocks/>
          </p:cNvSpPr>
          <p:nvPr/>
        </p:nvSpPr>
        <p:spPr>
          <a:xfrm>
            <a:off x="475928" y="620400"/>
            <a:ext cx="8604448" cy="400110"/>
          </a:xfrm>
          <a:prstGeom prst="rect">
            <a:avLst/>
          </a:prstGeom>
        </p:spPr>
        <p:txBody>
          <a:bodyPr wrap="square">
            <a:spAutoFit/>
          </a:bodyPr>
          <a:lstStyle>
            <a:lvl1pPr marL="342900" indent="-342900" algn="l" rtl="0" eaLnBrk="0" fontAlgn="base" hangingPunct="0">
              <a:spcBef>
                <a:spcPct val="20000"/>
              </a:spcBef>
              <a:spcAft>
                <a:spcPct val="0"/>
              </a:spcAft>
              <a:buNone/>
              <a:defRPr sz="2000" b="1">
                <a:solidFill>
                  <a:srgbClr val="283A97"/>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02B54"/>
                </a:solidFill>
                <a:latin typeface="+mn-lt"/>
              </a:defRPr>
            </a:lvl2pPr>
            <a:lvl3pPr marL="1143000" indent="-228600" algn="l" rtl="0" eaLnBrk="0" fontAlgn="base" hangingPunct="0">
              <a:spcBef>
                <a:spcPct val="20000"/>
              </a:spcBef>
              <a:spcAft>
                <a:spcPct val="0"/>
              </a:spcAft>
              <a:buChar char="•"/>
              <a:defRPr sz="2000" b="1">
                <a:solidFill>
                  <a:srgbClr val="002B54"/>
                </a:solidFill>
                <a:latin typeface="+mn-lt"/>
              </a:defRPr>
            </a:lvl3pPr>
            <a:lvl4pPr marL="1600200" indent="-228600" algn="l" rtl="0" eaLnBrk="0" fontAlgn="base" hangingPunct="0">
              <a:spcBef>
                <a:spcPct val="20000"/>
              </a:spcBef>
              <a:spcAft>
                <a:spcPct val="0"/>
              </a:spcAft>
              <a:buChar char="–"/>
              <a:defRPr b="1">
                <a:solidFill>
                  <a:srgbClr val="002B54"/>
                </a:solidFill>
                <a:latin typeface="+mn-lt"/>
              </a:defRPr>
            </a:lvl4pPr>
            <a:lvl5pPr marL="2057400" indent="-228600" algn="l" rtl="0" eaLnBrk="0" fontAlgn="base" hangingPunct="0">
              <a:spcBef>
                <a:spcPct val="20000"/>
              </a:spcBef>
              <a:spcAft>
                <a:spcPct val="0"/>
              </a:spcAft>
              <a:buChar char="»"/>
              <a:defRPr sz="1600" b="1">
                <a:solidFill>
                  <a:srgbClr val="002B54"/>
                </a:solidFill>
                <a:latin typeface="+mn-lt"/>
              </a:defRPr>
            </a:lvl5pPr>
            <a:lvl6pPr marL="2514600" indent="-228600" algn="l" rtl="0" fontAlgn="base">
              <a:spcBef>
                <a:spcPct val="20000"/>
              </a:spcBef>
              <a:spcAft>
                <a:spcPct val="0"/>
              </a:spcAft>
              <a:buChar char="»"/>
              <a:defRPr sz="1600">
                <a:solidFill>
                  <a:srgbClr val="1C1C1C"/>
                </a:solidFill>
                <a:latin typeface="+mn-lt"/>
              </a:defRPr>
            </a:lvl6pPr>
            <a:lvl7pPr marL="2971800" indent="-228600" algn="l" rtl="0" fontAlgn="base">
              <a:spcBef>
                <a:spcPct val="20000"/>
              </a:spcBef>
              <a:spcAft>
                <a:spcPct val="0"/>
              </a:spcAft>
              <a:buChar char="»"/>
              <a:defRPr sz="1600">
                <a:solidFill>
                  <a:srgbClr val="1C1C1C"/>
                </a:solidFill>
                <a:latin typeface="+mn-lt"/>
              </a:defRPr>
            </a:lvl7pPr>
            <a:lvl8pPr marL="3429000" indent="-228600" algn="l" rtl="0" fontAlgn="base">
              <a:spcBef>
                <a:spcPct val="20000"/>
              </a:spcBef>
              <a:spcAft>
                <a:spcPct val="0"/>
              </a:spcAft>
              <a:buChar char="»"/>
              <a:defRPr sz="1600">
                <a:solidFill>
                  <a:srgbClr val="1C1C1C"/>
                </a:solidFill>
                <a:latin typeface="+mn-lt"/>
              </a:defRPr>
            </a:lvl8pPr>
            <a:lvl9pPr marL="3886200" indent="-228600" algn="l" rtl="0" fontAlgn="base">
              <a:spcBef>
                <a:spcPct val="20000"/>
              </a:spcBef>
              <a:spcAft>
                <a:spcPct val="0"/>
              </a:spcAft>
              <a:buChar char="»"/>
              <a:defRPr sz="1600">
                <a:solidFill>
                  <a:srgbClr val="1C1C1C"/>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en-US" sz="2000" b="1" i="1" u="none" strike="noStrike" kern="0" cap="none" spc="0" normalizeH="0" baseline="0" noProof="0" dirty="0" err="1" smtClean="0">
                <a:ln>
                  <a:noFill/>
                </a:ln>
                <a:solidFill>
                  <a:srgbClr val="D60C8C"/>
                </a:solidFill>
                <a:effectLst/>
                <a:uLnTx/>
                <a:uFillTx/>
                <a:latin typeface="Arial" pitchFamily="34" charset="0"/>
                <a:ea typeface="+mn-ea"/>
                <a:cs typeface="Arial" pitchFamily="34" charset="0"/>
              </a:rPr>
              <a:t>Beeldmateriaal</a:t>
            </a:r>
            <a:r>
              <a:rPr kumimoji="0" lang="en-US" altLang="en-US" sz="2000" b="1" i="1" u="none" strike="noStrike" kern="0" cap="none" spc="0" normalizeH="0" baseline="0" noProof="0" dirty="0" smtClean="0">
                <a:ln>
                  <a:noFill/>
                </a:ln>
                <a:solidFill>
                  <a:srgbClr val="D60C8C"/>
                </a:solidFill>
                <a:effectLst/>
                <a:uLnTx/>
                <a:uFillTx/>
                <a:latin typeface="Arial" pitchFamily="34" charset="0"/>
                <a:ea typeface="+mn-ea"/>
                <a:cs typeface="Arial" pitchFamily="34" charset="0"/>
              </a:rPr>
              <a:t> - </a:t>
            </a:r>
            <a:r>
              <a:rPr kumimoji="0" lang="en-US" altLang="en-US" sz="2000" b="1" i="1" u="none" strike="noStrike" kern="0" cap="none" spc="0" normalizeH="0" baseline="0" noProof="0" dirty="0" err="1" smtClean="0">
                <a:ln>
                  <a:noFill/>
                </a:ln>
                <a:solidFill>
                  <a:srgbClr val="D60C8C"/>
                </a:solidFill>
                <a:effectLst/>
                <a:uLnTx/>
                <a:uFillTx/>
                <a:latin typeface="Arial" pitchFamily="34" charset="0"/>
                <a:ea typeface="+mn-ea"/>
                <a:cs typeface="Arial" pitchFamily="34" charset="0"/>
              </a:rPr>
              <a:t>voorlichting</a:t>
            </a:r>
            <a:endParaRPr kumimoji="0" lang="nl-NL" sz="2000" b="1" i="0" u="none" strike="noStrike" kern="0" cap="none" spc="0" normalizeH="0" baseline="0" noProof="0" dirty="0">
              <a:ln>
                <a:noFill/>
              </a:ln>
              <a:solidFill>
                <a:srgbClr val="283A97"/>
              </a:solidFill>
              <a:effectLst/>
              <a:uLnTx/>
              <a:uFillTx/>
              <a:latin typeface="Arial"/>
              <a:ea typeface="+mn-ea"/>
              <a:cs typeface="+mn-cs"/>
            </a:endParaRPr>
          </a:p>
        </p:txBody>
      </p:sp>
    </p:spTree>
    <p:extLst>
      <p:ext uri="{BB962C8B-B14F-4D97-AF65-F5344CB8AC3E}">
        <p14:creationId xmlns:p14="http://schemas.microsoft.com/office/powerpoint/2010/main" val="4020349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0" indent="0">
              <a:buNone/>
            </a:pPr>
            <a:endParaRPr lang="nl-NL" dirty="0" smtClean="0"/>
          </a:p>
          <a:p>
            <a:pPr marL="0" indent="0">
              <a:buNone/>
            </a:pPr>
            <a:endParaRPr lang="nl-NL" dirty="0"/>
          </a:p>
        </p:txBody>
      </p:sp>
      <p:sp>
        <p:nvSpPr>
          <p:cNvPr id="5" name="Tijdelijke aanduiding voor voettekst 4"/>
          <p:cNvSpPr>
            <a:spLocks noGrp="1"/>
          </p:cNvSpPr>
          <p:nvPr>
            <p:ph type="ftr" sz="quarter" idx="14"/>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l-NL" sz="1000" b="1" i="1" u="none" strike="noStrike" kern="1200" cap="none" spc="0" normalizeH="0" baseline="0" noProof="0" smtClean="0">
                <a:ln>
                  <a:noFill/>
                </a:ln>
                <a:solidFill>
                  <a:srgbClr val="283A97"/>
                </a:solidFill>
                <a:effectLst/>
                <a:uLnTx/>
                <a:uFillTx/>
                <a:latin typeface="Arial"/>
                <a:ea typeface="+mn-ea"/>
                <a:cs typeface="+mn-cs"/>
              </a:rPr>
              <a:t>Gezondheid en kwaliteit van zorg voor iedereen</a:t>
            </a:r>
            <a:endParaRPr kumimoji="0" lang="nl-NL" sz="1000" b="1" i="1" u="none" strike="noStrike" kern="1200" cap="none" spc="0" normalizeH="0" baseline="0" noProof="0" dirty="0">
              <a:ln>
                <a:noFill/>
              </a:ln>
              <a:solidFill>
                <a:srgbClr val="283A97"/>
              </a:solidFill>
              <a:effectLst/>
              <a:uLnTx/>
              <a:uFillTx/>
              <a:latin typeface="Arial"/>
              <a:ea typeface="+mn-ea"/>
              <a:cs typeface="+mn-cs"/>
            </a:endParaRPr>
          </a:p>
        </p:txBody>
      </p:sp>
      <p:sp>
        <p:nvSpPr>
          <p:cNvPr id="6" name="Tijdelijke aanduiding voor dianummer 5"/>
          <p:cNvSpPr>
            <a:spLocks noGrp="1"/>
          </p:cNvSpPr>
          <p:nvPr>
            <p:ph type="sldNum" sz="quarter" idx="15"/>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1000" b="0" i="1" u="none" strike="noStrike" kern="1200" cap="none" spc="0" normalizeH="0" baseline="0" noProof="0" smtClean="0">
                <a:ln>
                  <a:noFill/>
                </a:ln>
                <a:solidFill>
                  <a:srgbClr val="283A97"/>
                </a:solidFill>
                <a:effectLst/>
                <a:uLnTx/>
                <a:uFillTx/>
                <a:latin typeface="Arial"/>
                <a:ea typeface="+mn-ea"/>
                <a:cs typeface="+mn-cs"/>
              </a:rPr>
              <a:t>pagina </a:t>
            </a:r>
            <a:fld id="{24CE899D-C5CB-4DFB-85CE-9A3B1558FCD5}" type="slidenum">
              <a:rPr kumimoji="0" lang="nl-NL" sz="1000" b="0" i="1" u="none" strike="noStrike" kern="1200" cap="none" spc="0" normalizeH="0" baseline="0" noProof="0" smtClean="0">
                <a:ln>
                  <a:noFill/>
                </a:ln>
                <a:solidFill>
                  <a:srgbClr val="283A97"/>
                </a:solidFill>
                <a:effectLst/>
                <a:uLnTx/>
                <a:uFillTx/>
                <a:latin typeface="Arial"/>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16</a:t>
            </a:fld>
            <a:endParaRPr kumimoji="0" lang="nl-NL" sz="1000" b="0" i="1" u="none" strike="noStrike" kern="1200" cap="none" spc="0" normalizeH="0" baseline="0" noProof="0">
              <a:ln>
                <a:noFill/>
              </a:ln>
              <a:solidFill>
                <a:srgbClr val="283A97"/>
              </a:solidFill>
              <a:effectLst/>
              <a:uLnTx/>
              <a:uFillTx/>
              <a:latin typeface="Arial"/>
              <a:ea typeface="+mn-ea"/>
              <a:cs typeface="+mn-cs"/>
            </a:endParaRPr>
          </a:p>
        </p:txBody>
      </p:sp>
      <p:pic>
        <p:nvPicPr>
          <p:cNvPr id="7" name="Tijdelijke aanduiding voor inhoud 3"/>
          <p:cNvPicPr>
            <a:picLocks/>
          </p:cNvPicPr>
          <p:nvPr/>
        </p:nvPicPr>
        <p:blipFill>
          <a:blip r:embed="rId3">
            <a:extLst>
              <a:ext uri="{28A0092B-C50C-407E-A947-70E740481C1C}">
                <a14:useLocalDpi xmlns:a14="http://schemas.microsoft.com/office/drawing/2010/main" val="0"/>
              </a:ext>
            </a:extLst>
          </a:blip>
          <a:srcRect l="39467" t="19972" r="37289" b="16901"/>
          <a:stretch>
            <a:fillRect/>
          </a:stretch>
        </p:blipFill>
        <p:spPr>
          <a:xfrm>
            <a:off x="107950" y="620713"/>
            <a:ext cx="2355850" cy="4754562"/>
          </a:xfrm>
          <a:prstGeom prst="rect">
            <a:avLst/>
          </a:prstGeom>
        </p:spPr>
      </p:pic>
      <p:pic>
        <p:nvPicPr>
          <p:cNvPr id="8" name="Afbeelding 4"/>
          <p:cNvPicPr>
            <a:picLocks noChangeAspect="1" noChangeArrowheads="1"/>
          </p:cNvPicPr>
          <p:nvPr/>
        </p:nvPicPr>
        <p:blipFill>
          <a:blip r:embed="rId4">
            <a:extLst>
              <a:ext uri="{28A0092B-C50C-407E-A947-70E740481C1C}">
                <a14:useLocalDpi xmlns:a14="http://schemas.microsoft.com/office/drawing/2010/main" val="0"/>
              </a:ext>
            </a:extLst>
          </a:blip>
          <a:srcRect l="30167" t="8099" r="25461" b="5865"/>
          <a:stretch>
            <a:fillRect/>
          </a:stretch>
        </p:blipFill>
        <p:spPr bwMode="auto">
          <a:xfrm>
            <a:off x="5724525" y="476250"/>
            <a:ext cx="30353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5"/>
          <p:cNvPicPr>
            <a:picLocks noChangeAspect="1" noChangeArrowheads="1"/>
          </p:cNvPicPr>
          <p:nvPr/>
        </p:nvPicPr>
        <p:blipFill>
          <a:blip r:embed="rId5">
            <a:extLst>
              <a:ext uri="{28A0092B-C50C-407E-A947-70E740481C1C}">
                <a14:useLocalDpi xmlns:a14="http://schemas.microsoft.com/office/drawing/2010/main" val="0"/>
              </a:ext>
            </a:extLst>
          </a:blip>
          <a:srcRect l="29694" t="7822" r="29092" b="10883"/>
          <a:stretch>
            <a:fillRect/>
          </a:stretch>
        </p:blipFill>
        <p:spPr bwMode="auto">
          <a:xfrm>
            <a:off x="2700338" y="666750"/>
            <a:ext cx="26574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3"/>
          <p:cNvSpPr>
            <a:spLocks noGrp="1"/>
          </p:cNvSpPr>
          <p:nvPr>
            <p:ph type="body" sz="quarter" idx="13"/>
          </p:nvPr>
        </p:nvSpPr>
        <p:spPr>
          <a:xfrm>
            <a:off x="155377" y="5805264"/>
            <a:ext cx="8604448" cy="400110"/>
          </a:xfrm>
        </p:spPr>
        <p:txBody>
          <a:bodyPr/>
          <a:lstStyle/>
          <a:p>
            <a:r>
              <a:rPr lang="en-US" altLang="en-US" i="1" dirty="0" err="1">
                <a:solidFill>
                  <a:srgbClr val="D60C8C"/>
                </a:solidFill>
                <a:latin typeface="Arial" pitchFamily="34" charset="0"/>
                <a:cs typeface="Arial" pitchFamily="34" charset="0"/>
              </a:rPr>
              <a:t>Beeldmateriaal</a:t>
            </a:r>
            <a:r>
              <a:rPr lang="en-US" altLang="en-US" i="1" dirty="0">
                <a:solidFill>
                  <a:srgbClr val="D60C8C"/>
                </a:solidFill>
                <a:latin typeface="Arial" pitchFamily="34" charset="0"/>
                <a:cs typeface="Arial" pitchFamily="34" charset="0"/>
              </a:rPr>
              <a:t> </a:t>
            </a:r>
            <a:r>
              <a:rPr lang="en-US" altLang="en-US" i="1" dirty="0" smtClean="0">
                <a:solidFill>
                  <a:srgbClr val="D60C8C"/>
                </a:solidFill>
                <a:latin typeface="Arial" pitchFamily="34" charset="0"/>
                <a:cs typeface="Arial" pitchFamily="34" charset="0"/>
              </a:rPr>
              <a:t>– </a:t>
            </a:r>
            <a:r>
              <a:rPr lang="en-US" altLang="en-US" i="1" dirty="0" err="1" smtClean="0">
                <a:solidFill>
                  <a:srgbClr val="D60C8C"/>
                </a:solidFill>
                <a:latin typeface="Arial" pitchFamily="34" charset="0"/>
                <a:cs typeface="Arial" pitchFamily="34" charset="0"/>
              </a:rPr>
              <a:t>voorlichting</a:t>
            </a:r>
            <a:r>
              <a:rPr lang="en-US" altLang="en-US" i="1" dirty="0" smtClean="0">
                <a:solidFill>
                  <a:srgbClr val="D60C8C"/>
                </a:solidFill>
                <a:latin typeface="Arial" pitchFamily="34" charset="0"/>
                <a:cs typeface="Arial" pitchFamily="34" charset="0"/>
              </a:rPr>
              <a:t>: </a:t>
            </a:r>
            <a:r>
              <a:rPr lang="en-US" altLang="en-US" i="1" dirty="0" err="1" smtClean="0">
                <a:solidFill>
                  <a:srgbClr val="D60C8C"/>
                </a:solidFill>
                <a:latin typeface="Arial" pitchFamily="34" charset="0"/>
                <a:cs typeface="Arial" pitchFamily="34" charset="0"/>
              </a:rPr>
              <a:t>Begrijp</a:t>
            </a:r>
            <a:r>
              <a:rPr lang="en-US" altLang="en-US" i="1" dirty="0" smtClean="0">
                <a:solidFill>
                  <a:srgbClr val="D60C8C"/>
                </a:solidFill>
                <a:latin typeface="Arial" pitchFamily="34" charset="0"/>
                <a:cs typeface="Arial" pitchFamily="34" charset="0"/>
              </a:rPr>
              <a:t> je </a:t>
            </a:r>
            <a:r>
              <a:rPr lang="en-US" altLang="en-US" i="1" dirty="0" err="1" smtClean="0">
                <a:solidFill>
                  <a:srgbClr val="D60C8C"/>
                </a:solidFill>
                <a:latin typeface="Arial" pitchFamily="34" charset="0"/>
                <a:cs typeface="Arial" pitchFamily="34" charset="0"/>
              </a:rPr>
              <a:t>lichaam</a:t>
            </a:r>
            <a:endParaRPr lang="nl-NL" dirty="0"/>
          </a:p>
        </p:txBody>
      </p:sp>
    </p:spTree>
    <p:extLst>
      <p:ext uri="{BB962C8B-B14F-4D97-AF65-F5344CB8AC3E}">
        <p14:creationId xmlns:p14="http://schemas.microsoft.com/office/powerpoint/2010/main" val="748484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p:nvPr/>
        </p:nvPicPr>
        <p:blipFill rotWithShape="1">
          <a:blip r:embed="rId2"/>
          <a:srcRect l="7822" t="11884" r="1562" b="8116"/>
          <a:stretch/>
        </p:blipFill>
        <p:spPr bwMode="auto">
          <a:xfrm>
            <a:off x="130914" y="913390"/>
            <a:ext cx="5078224" cy="3387257"/>
          </a:xfrm>
          <a:prstGeom prst="rect">
            <a:avLst/>
          </a:prstGeom>
          <a:ln>
            <a:noFill/>
          </a:ln>
          <a:extLst>
            <a:ext uri="{53640926-AAD7-44D8-BBD7-CCE9431645EC}">
              <a14:shadowObscured xmlns:a14="http://schemas.microsoft.com/office/drawing/2010/main"/>
            </a:ext>
          </a:extLst>
        </p:spPr>
      </p:pic>
      <p:sp>
        <p:nvSpPr>
          <p:cNvPr id="2" name="Titel 1"/>
          <p:cNvSpPr>
            <a:spLocks noGrp="1"/>
          </p:cNvSpPr>
          <p:nvPr>
            <p:ph type="title"/>
          </p:nvPr>
        </p:nvSpPr>
        <p:spPr>
          <a:xfrm>
            <a:off x="686783" y="495034"/>
            <a:ext cx="7772400" cy="836712"/>
          </a:xfrm>
        </p:spPr>
        <p:txBody>
          <a:bodyPr/>
          <a:lstStyle/>
          <a:p>
            <a:r>
              <a:rPr lang="en-US" altLang="en-US" sz="2800" dirty="0" err="1">
                <a:solidFill>
                  <a:srgbClr val="D60C8C"/>
                </a:solidFill>
                <a:cs typeface="Arial" pitchFamily="34" charset="0"/>
              </a:rPr>
              <a:t>Voorlichting</a:t>
            </a:r>
            <a:endParaRPr lang="en-US" altLang="en-US" sz="2800" dirty="0">
              <a:solidFill>
                <a:srgbClr val="D60C8C"/>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47" y="4005064"/>
            <a:ext cx="44196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983" y="4005064"/>
            <a:ext cx="45339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vak 5"/>
          <p:cNvSpPr txBox="1"/>
          <p:nvPr/>
        </p:nvSpPr>
        <p:spPr>
          <a:xfrm>
            <a:off x="5364088" y="1412776"/>
            <a:ext cx="3240360" cy="58477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1600" b="1" i="1" u="none" strike="noStrike" kern="1200" cap="none" spc="0" normalizeH="0" baseline="0" noProof="0" dirty="0" smtClean="0">
                <a:ln>
                  <a:noFill/>
                </a:ln>
                <a:solidFill>
                  <a:srgbClr val="1C1C1C"/>
                </a:solidFill>
                <a:effectLst/>
                <a:uLnTx/>
                <a:uFillTx/>
                <a:latin typeface="Arial" pitchFamily="34" charset="0"/>
                <a:ea typeface="+mn-ea"/>
                <a:cs typeface="Arial" pitchFamily="34" charset="0"/>
              </a:rPr>
              <a:t>Brochure of </a:t>
            </a:r>
            <a:r>
              <a:rPr kumimoji="0" lang="nl-NL" sz="1600" b="1" i="1" u="none" strike="noStrike" kern="1200" cap="none" spc="0" normalizeH="0" baseline="0" noProof="0" dirty="0" err="1" smtClean="0">
                <a:ln>
                  <a:noFill/>
                </a:ln>
                <a:solidFill>
                  <a:srgbClr val="1C1C1C"/>
                </a:solidFill>
                <a:effectLst/>
                <a:uLnTx/>
                <a:uFillTx/>
                <a:latin typeface="Arial" pitchFamily="34" charset="0"/>
                <a:ea typeface="+mn-ea"/>
                <a:cs typeface="Arial" pitchFamily="34" charset="0"/>
              </a:rPr>
              <a:t>Erfocentrum</a:t>
            </a:r>
            <a:r>
              <a:rPr kumimoji="0" lang="nl-NL" sz="1600" b="1" i="1" u="none" strike="noStrike" kern="1200" cap="none" spc="0" normalizeH="0" baseline="0" noProof="0" dirty="0" smtClean="0">
                <a:ln>
                  <a:noFill/>
                </a:ln>
                <a:solidFill>
                  <a:srgbClr val="1C1C1C"/>
                </a:solidFill>
                <a:effectLst/>
                <a:uLnTx/>
                <a:uFillTx/>
                <a:latin typeface="Arial" pitchFamily="34" charset="0"/>
                <a:ea typeface="+mn-ea"/>
                <a:cs typeface="Arial" pitchFamily="34" charset="0"/>
              </a:rPr>
              <a:t> &amp; RIVM; Zwanger worden</a:t>
            </a:r>
            <a:endParaRPr kumimoji="0" lang="nl-NL" sz="1600" b="1" i="1" u="none" strike="noStrike" kern="1200" cap="none" spc="0" normalizeH="0" baseline="0" noProof="0" dirty="0">
              <a:ln>
                <a:noFill/>
              </a:ln>
              <a:solidFill>
                <a:srgbClr val="1C1C1C"/>
              </a:solidFill>
              <a:effectLst/>
              <a:uLnTx/>
              <a:uFillTx/>
              <a:latin typeface="Arial" pitchFamily="34" charset="0"/>
              <a:ea typeface="+mn-ea"/>
              <a:cs typeface="Arial" pitchFamily="34" charset="0"/>
            </a:endParaRPr>
          </a:p>
        </p:txBody>
      </p:sp>
      <p:sp>
        <p:nvSpPr>
          <p:cNvPr id="4" name="Tekstvak 3"/>
          <p:cNvSpPr txBox="1"/>
          <p:nvPr/>
        </p:nvSpPr>
        <p:spPr>
          <a:xfrm>
            <a:off x="4860032" y="2420888"/>
            <a:ext cx="4320479" cy="1748171"/>
          </a:xfrm>
          <a:prstGeom prst="rect">
            <a:avLst/>
          </a:prstGeom>
          <a:noFill/>
          <a:ln>
            <a:noFill/>
          </a:ln>
        </p:spPr>
        <p:txBody>
          <a:bodyPr wrap="square" rtlCol="0">
            <a:spAutoFit/>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nl-NL" sz="1400" b="1" i="1" u="none" strike="noStrike" kern="1200" cap="none" spc="0" normalizeH="0" baseline="0" noProof="0" dirty="0" smtClean="0">
              <a:ln>
                <a:noFill/>
              </a:ln>
              <a:solidFill>
                <a:srgbClr val="1C1C1C"/>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nl-NL" sz="1400" b="1" i="1" u="none" strike="noStrike" kern="1200" cap="none" spc="0" normalizeH="0" baseline="0" noProof="0" dirty="0">
              <a:ln>
                <a:noFill/>
              </a:ln>
              <a:solidFill>
                <a:srgbClr val="1C1C1C"/>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nl-NL" sz="1400" b="1" i="1" u="none" strike="noStrike" kern="1200" cap="none" spc="0" normalizeH="0" baseline="0" noProof="0" dirty="0" smtClean="0">
              <a:ln>
                <a:noFill/>
              </a:ln>
              <a:solidFill>
                <a:srgbClr val="1C1C1C"/>
              </a:solidFill>
              <a:effectLst/>
              <a:uLnTx/>
              <a:uFillTx/>
              <a:latin typeface="Arial"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2200" b="1" i="0" u="none" strike="noStrike" kern="1200" cap="none" spc="0" normalizeH="0" baseline="0" noProof="0" dirty="0">
                <a:ln>
                  <a:noFill/>
                </a:ln>
                <a:solidFill>
                  <a:srgbClr val="283A97"/>
                </a:solidFill>
                <a:effectLst/>
                <a:uLnTx/>
                <a:uFillTx/>
                <a:latin typeface="Arial"/>
                <a:ea typeface="+mn-ea"/>
                <a:cs typeface="+mn-cs"/>
              </a:rPr>
              <a:t>www.strakszwangerworden.nl</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2800" b="1" i="0" u="none" strike="noStrike" kern="1200" cap="none" spc="0" normalizeH="0" baseline="0" noProof="0" dirty="0" smtClean="0">
                <a:ln>
                  <a:noFill/>
                </a:ln>
                <a:solidFill>
                  <a:srgbClr val="1C1C1C"/>
                </a:solidFill>
                <a:effectLst/>
                <a:uLnTx/>
                <a:uFillTx/>
                <a:latin typeface="Verdana" pitchFamily="34" charset="0"/>
                <a:ea typeface="+mn-ea"/>
                <a:cs typeface="+mn-cs"/>
              </a:rPr>
              <a:t>  </a:t>
            </a:r>
            <a:endParaRPr kumimoji="0" lang="nl-NL" sz="2800" b="1" i="0" u="none" strike="noStrike" kern="1200" cap="none" spc="0" normalizeH="0" baseline="0" noProof="0" dirty="0">
              <a:ln>
                <a:noFill/>
              </a:ln>
              <a:solidFill>
                <a:srgbClr val="1C1C1C"/>
              </a:solidFill>
              <a:effectLst/>
              <a:uLnTx/>
              <a:uFillTx/>
              <a:latin typeface="Verdana" pitchFamily="34" charset="0"/>
              <a:ea typeface="+mn-ea"/>
              <a:cs typeface="+mn-cs"/>
            </a:endParaRPr>
          </a:p>
        </p:txBody>
      </p:sp>
    </p:spTree>
    <p:extLst>
      <p:ext uri="{BB962C8B-B14F-4D97-AF65-F5344CB8AC3E}">
        <p14:creationId xmlns:p14="http://schemas.microsoft.com/office/powerpoint/2010/main" val="133560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11560" y="614159"/>
            <a:ext cx="4967089" cy="523220"/>
          </a:xfrm>
        </p:spPr>
        <p:txBody>
          <a:bodyPr/>
          <a:lstStyle/>
          <a:p>
            <a:r>
              <a:rPr lang="nl-NL" sz="2800" dirty="0" smtClean="0">
                <a:latin typeface="+mn-lt"/>
              </a:rPr>
              <a:t>Handboek diabetes</a:t>
            </a:r>
            <a:endParaRPr lang="nl-NL" sz="2800" dirty="0">
              <a:latin typeface="+mn-lt"/>
            </a:endParaRPr>
          </a:p>
        </p:txBody>
      </p:sp>
      <p:sp>
        <p:nvSpPr>
          <p:cNvPr id="5" name="Tijdelijke aanduiding voor voettekst 4"/>
          <p:cNvSpPr>
            <a:spLocks noGrp="1"/>
          </p:cNvSpPr>
          <p:nvPr>
            <p:ph type="ftr" sz="quarter" idx="14"/>
          </p:nvPr>
        </p:nvSpPr>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nl-NL" sz="1000" b="1" i="1" u="none" strike="noStrike" kern="1200" cap="none" spc="0" normalizeH="0" baseline="0" noProof="0" smtClean="0">
                <a:ln>
                  <a:noFill/>
                </a:ln>
                <a:solidFill>
                  <a:srgbClr val="283A97"/>
                </a:solidFill>
                <a:effectLst/>
                <a:uLnTx/>
                <a:uFillTx/>
                <a:latin typeface="Arial"/>
                <a:ea typeface="+mn-ea"/>
                <a:cs typeface="+mn-cs"/>
              </a:rPr>
              <a:t>Gezondheid en kwaliteit van zorg voor iedereen</a:t>
            </a:r>
            <a:endParaRPr kumimoji="0" lang="nl-NL" sz="1000" b="1" i="1" u="none" strike="noStrike" kern="1200" cap="none" spc="0" normalizeH="0" baseline="0" noProof="0" dirty="0">
              <a:ln>
                <a:noFill/>
              </a:ln>
              <a:solidFill>
                <a:srgbClr val="283A97"/>
              </a:solidFill>
              <a:effectLst/>
              <a:uLnTx/>
              <a:uFillTx/>
              <a:latin typeface="Arial"/>
              <a:ea typeface="+mn-ea"/>
              <a:cs typeface="+mn-cs"/>
            </a:endParaRPr>
          </a:p>
        </p:txBody>
      </p:sp>
      <p:sp>
        <p:nvSpPr>
          <p:cNvPr id="6" name="Tijdelijke aanduiding voor dianummer 5"/>
          <p:cNvSpPr>
            <a:spLocks noGrp="1"/>
          </p:cNvSpPr>
          <p:nvPr>
            <p:ph type="sldNum" sz="quarter" idx="15"/>
          </p:nvPr>
        </p:nvSpPr>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nl-NL" sz="1000" b="0" i="1" u="none" strike="noStrike" kern="1200" cap="none" spc="0" normalizeH="0" baseline="0" noProof="0" smtClean="0">
                <a:ln>
                  <a:noFill/>
                </a:ln>
                <a:solidFill>
                  <a:srgbClr val="283A97"/>
                </a:solidFill>
                <a:effectLst/>
                <a:uLnTx/>
                <a:uFillTx/>
                <a:latin typeface="Arial"/>
                <a:ea typeface="+mn-ea"/>
                <a:cs typeface="+mn-cs"/>
              </a:rPr>
              <a:t>pagina </a:t>
            </a:r>
            <a:fld id="{24CE899D-C5CB-4DFB-85CE-9A3B1558FCD5}" type="slidenum">
              <a:rPr kumimoji="0" lang="nl-NL" sz="1000" b="0" i="1" u="none" strike="noStrike" kern="1200" cap="none" spc="0" normalizeH="0" baseline="0" noProof="0" smtClean="0">
                <a:ln>
                  <a:noFill/>
                </a:ln>
                <a:solidFill>
                  <a:srgbClr val="283A97"/>
                </a:solidFill>
                <a:effectLst/>
                <a:uLnTx/>
                <a:uFillTx/>
                <a:latin typeface="Arial"/>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18</a:t>
            </a:fld>
            <a:endParaRPr kumimoji="0" lang="nl-NL" sz="1000" b="0" i="1" u="none" strike="noStrike" kern="1200" cap="none" spc="0" normalizeH="0" baseline="0" noProof="0">
              <a:ln>
                <a:noFill/>
              </a:ln>
              <a:solidFill>
                <a:srgbClr val="283A97"/>
              </a:solidFill>
              <a:effectLst/>
              <a:uLnTx/>
              <a:uFillTx/>
              <a:latin typeface="Arial"/>
              <a:ea typeface="+mn-ea"/>
              <a:cs typeface="+mn-cs"/>
            </a:endParaRPr>
          </a:p>
        </p:txBody>
      </p:sp>
      <p:sp>
        <p:nvSpPr>
          <p:cNvPr id="2" name="Tijdelijke aanduiding voor inhoud 1"/>
          <p:cNvSpPr>
            <a:spLocks noGrp="1"/>
          </p:cNvSpPr>
          <p:nvPr>
            <p:ph idx="1"/>
          </p:nvPr>
        </p:nvSpPr>
        <p:spPr/>
        <p:txBody>
          <a:bodyPr/>
          <a:lstStyle/>
          <a:p>
            <a:endParaRPr lang="nl-NL" dirty="0"/>
          </a:p>
        </p:txBody>
      </p:sp>
      <p:pic>
        <p:nvPicPr>
          <p:cNvPr id="7" name="Afbeelding 6"/>
          <p:cNvPicPr>
            <a:picLocks noChangeAspect="1"/>
          </p:cNvPicPr>
          <p:nvPr/>
        </p:nvPicPr>
        <p:blipFill>
          <a:blip r:embed="rId3"/>
          <a:stretch>
            <a:fillRect/>
          </a:stretch>
        </p:blipFill>
        <p:spPr>
          <a:xfrm>
            <a:off x="359999" y="1547999"/>
            <a:ext cx="6216517" cy="3914787"/>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4265" y="3274194"/>
            <a:ext cx="2232247" cy="3050042"/>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517" y="146433"/>
            <a:ext cx="2223721" cy="3049792"/>
          </a:xfrm>
          <a:prstGeom prst="rect">
            <a:avLst/>
          </a:prstGeom>
        </p:spPr>
      </p:pic>
    </p:spTree>
    <p:extLst>
      <p:ext uri="{BB962C8B-B14F-4D97-AF65-F5344CB8AC3E}">
        <p14:creationId xmlns:p14="http://schemas.microsoft.com/office/powerpoint/2010/main" val="4019954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3"/>
          <p:cNvPicPr>
            <a:picLocks/>
          </p:cNvPicPr>
          <p:nvPr/>
        </p:nvPicPr>
        <p:blipFill rotWithShape="1">
          <a:blip r:embed="rId2"/>
          <a:srcRect l="31260" t="10491" r="48325" b="6719"/>
          <a:stretch/>
        </p:blipFill>
        <p:spPr bwMode="auto">
          <a:xfrm>
            <a:off x="7740352" y="1700808"/>
            <a:ext cx="1228507" cy="2571066"/>
          </a:xfrm>
          <a:prstGeom prst="rect">
            <a:avLst/>
          </a:prstGeom>
          <a:ln>
            <a:noFill/>
          </a:ln>
          <a:extLst>
            <a:ext uri="{53640926-AAD7-44D8-BBD7-CCE9431645EC}">
              <a14:shadowObscured xmlns:a14="http://schemas.microsoft.com/office/drawing/2010/main"/>
            </a:ext>
          </a:extLst>
        </p:spPr>
      </p:pic>
      <p:sp>
        <p:nvSpPr>
          <p:cNvPr id="4" name="Titel 1"/>
          <p:cNvSpPr>
            <a:spLocks noGrp="1"/>
          </p:cNvSpPr>
          <p:nvPr>
            <p:ph type="title"/>
          </p:nvPr>
        </p:nvSpPr>
        <p:spPr>
          <a:xfrm>
            <a:off x="0" y="112378"/>
            <a:ext cx="6847853" cy="1143000"/>
          </a:xfrm>
        </p:spPr>
        <p:txBody>
          <a:bodyPr/>
          <a:lstStyle/>
          <a:p>
            <a:r>
              <a:rPr lang="nl-NL" b="1" dirty="0" smtClean="0">
                <a:solidFill>
                  <a:srgbClr val="0070C0"/>
                </a:solidFill>
                <a:latin typeface="+mn-lt"/>
                <a:cs typeface="Arial" pitchFamily="34" charset="0"/>
              </a:rPr>
              <a:t/>
            </a:r>
            <a:br>
              <a:rPr lang="nl-NL" b="1" dirty="0" smtClean="0">
                <a:solidFill>
                  <a:srgbClr val="0070C0"/>
                </a:solidFill>
                <a:latin typeface="+mn-lt"/>
                <a:cs typeface="Arial" pitchFamily="34" charset="0"/>
              </a:rPr>
            </a:br>
            <a:r>
              <a:rPr lang="nl-NL" u="sng" dirty="0" smtClean="0">
                <a:hlinkClick r:id="rId3"/>
              </a:rPr>
              <a:t>http</a:t>
            </a:r>
            <a:r>
              <a:rPr lang="nl-NL" u="sng" dirty="0">
                <a:hlinkClick r:id="rId3"/>
              </a:rPr>
              <a:t>://www.pharos.nl/eenvoudigvoorlichtingsmateriaal</a:t>
            </a:r>
            <a:r>
              <a:rPr lang="nl-NL" dirty="0"/>
              <a:t/>
            </a:r>
            <a:br>
              <a:rPr lang="nl-NL" dirty="0"/>
            </a:br>
            <a:endParaRPr lang="nl-NL" b="1" dirty="0">
              <a:solidFill>
                <a:srgbClr val="0070C0"/>
              </a:solidFill>
              <a:latin typeface="+mn-lt"/>
              <a:cs typeface="Arial" pitchFamily="34" charset="0"/>
            </a:endParaRPr>
          </a:p>
        </p:txBody>
      </p:sp>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527" r="42836" b="25473"/>
          <a:stretch/>
        </p:blipFill>
        <p:spPr bwMode="auto">
          <a:xfrm>
            <a:off x="5801279" y="4271874"/>
            <a:ext cx="3342721" cy="190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568" t="17054" r="9185" b="15415"/>
          <a:stretch/>
        </p:blipFill>
        <p:spPr bwMode="auto">
          <a:xfrm>
            <a:off x="242080" y="4120286"/>
            <a:ext cx="4738402" cy="2188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Tijdelijke aanduiding voor inhoud 4"/>
          <p:cNvPicPr>
            <a:picLocks/>
          </p:cNvPicPr>
          <p:nvPr/>
        </p:nvPicPr>
        <p:blipFill rotWithShape="1">
          <a:blip r:embed="rId6"/>
          <a:srcRect l="33750" t="8696" r="32254" b="5218"/>
          <a:stretch/>
        </p:blipFill>
        <p:spPr bwMode="auto">
          <a:xfrm>
            <a:off x="3559081" y="3620545"/>
            <a:ext cx="1955149" cy="3244913"/>
          </a:xfrm>
          <a:prstGeom prst="rect">
            <a:avLst/>
          </a:prstGeom>
          <a:ln>
            <a:noFill/>
          </a:ln>
          <a:extLst>
            <a:ext uri="{53640926-AAD7-44D8-BBD7-CCE9431645EC}">
              <a14:shadowObscured xmlns:a14="http://schemas.microsoft.com/office/drawing/2010/main"/>
            </a:ext>
          </a:extLst>
        </p:spPr>
      </p:pic>
      <p:pic>
        <p:nvPicPr>
          <p:cNvPr id="3" name="Afbeelding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893" y="1136797"/>
            <a:ext cx="2004771" cy="2593256"/>
          </a:xfrm>
          <a:prstGeom prst="rect">
            <a:avLst/>
          </a:prstGeom>
        </p:spPr>
      </p:pic>
      <p:pic>
        <p:nvPicPr>
          <p:cNvPr id="5" name="Afbeelding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4230" y="1194675"/>
            <a:ext cx="2232247" cy="3050042"/>
          </a:xfrm>
          <a:prstGeom prst="rect">
            <a:avLst/>
          </a:prstGeom>
        </p:spPr>
      </p:pic>
      <p:pic>
        <p:nvPicPr>
          <p:cNvPr id="6" name="Afbeelding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77494" y="1035421"/>
            <a:ext cx="2038677" cy="2796008"/>
          </a:xfrm>
          <a:prstGeom prst="rect">
            <a:avLst/>
          </a:prstGeom>
        </p:spPr>
      </p:pic>
    </p:spTree>
    <p:extLst>
      <p:ext uri="{BB962C8B-B14F-4D97-AF65-F5344CB8AC3E}">
        <p14:creationId xmlns:p14="http://schemas.microsoft.com/office/powerpoint/2010/main" val="296119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p:cNvSpPr>
            <a:spLocks noGrp="1"/>
          </p:cNvSpPr>
          <p:nvPr>
            <p:ph type="title"/>
          </p:nvPr>
        </p:nvSpPr>
        <p:spPr>
          <a:xfrm>
            <a:off x="323528" y="612557"/>
            <a:ext cx="8602985" cy="769441"/>
          </a:xfrm>
        </p:spPr>
        <p:txBody>
          <a:bodyPr/>
          <a:lstStyle/>
          <a:p>
            <a:r>
              <a:rPr lang="nl-NL" b="1" dirty="0" smtClean="0">
                <a:solidFill>
                  <a:srgbClr val="D60C8C"/>
                </a:solidFill>
              </a:rPr>
              <a:t>Kennismaking</a:t>
            </a:r>
            <a:endParaRPr lang="nl-NL" b="1" dirty="0">
              <a:solidFill>
                <a:srgbClr val="D60C8C"/>
              </a:solidFill>
            </a:endParaRPr>
          </a:p>
        </p:txBody>
      </p:sp>
      <p:sp>
        <p:nvSpPr>
          <p:cNvPr id="6" name="Tekstvak 5"/>
          <p:cNvSpPr txBox="1"/>
          <p:nvPr/>
        </p:nvSpPr>
        <p:spPr>
          <a:xfrm>
            <a:off x="1475656" y="2276872"/>
            <a:ext cx="6480720"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283A97"/>
                </a:solidFill>
                <a:effectLst/>
                <a:uLnTx/>
                <a:uFillTx/>
                <a:latin typeface="Calibri"/>
                <a:ea typeface="+mn-ea"/>
                <a:cs typeface="+mn-cs"/>
              </a:rPr>
              <a:t>POH?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283A9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283A97"/>
                </a:solidFill>
                <a:effectLst/>
                <a:uLnTx/>
                <a:uFillTx/>
                <a:latin typeface="Calibri"/>
                <a:ea typeface="+mn-ea"/>
                <a:cs typeface="+mn-cs"/>
              </a:rPr>
              <a:t>		Assistent?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srgbClr val="283A97"/>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283A97"/>
                </a:solidFill>
                <a:effectLst/>
                <a:uLnTx/>
                <a:uFillTx/>
                <a:latin typeface="Calibri"/>
                <a:ea typeface="+mn-ea"/>
                <a:cs typeface="+mn-cs"/>
              </a:rPr>
              <a:t>					Huisarts?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	</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r>
              <a:rPr kumimoji="0" lang="nl-NL" sz="2800" b="0" i="0" u="none" strike="noStrike" kern="1200" cap="none" spc="0" normalizeH="0" baseline="0" noProof="0" dirty="0" smtClean="0">
                <a:ln>
                  <a:noFill/>
                </a:ln>
                <a:solidFill>
                  <a:srgbClr val="283A97"/>
                </a:solidFill>
                <a:effectLst/>
                <a:uLnTx/>
                <a:uFillTx/>
                <a:latin typeface="Calibri"/>
                <a:ea typeface="+mn-ea"/>
                <a:cs typeface="+mn-cs"/>
              </a:rPr>
              <a:t>Leerdoelen</a:t>
            </a:r>
            <a:r>
              <a:rPr kumimoji="0" lang="nl-NL" sz="2800" b="0" i="0" u="none" strike="noStrike" kern="1200" cap="none" spc="0" normalizeH="0" baseline="0" noProof="0" dirty="0">
                <a:ln>
                  <a:noFill/>
                </a:ln>
                <a:solidFill>
                  <a:srgbClr val="283A97"/>
                </a:solidFill>
                <a:effectLst/>
                <a:uLnTx/>
                <a:uFillTx/>
                <a:latin typeface="Calibri"/>
                <a:ea typeface="+mn-ea"/>
                <a:cs typeface="+mn-cs"/>
              </a:rPr>
              <a:t>?</a:t>
            </a:r>
            <a:r>
              <a:rPr kumimoji="0" lang="nl-NL"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utoShape 2" descr="Afbeeldingsresultaat voor praktijkondersteune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AutoShape 4" descr="Afbeeldingsresultaat voor praktijkondersteune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4" name="Picture 6" descr="http://www.kennisinstituutbier.nl/sites/default/files/styles/node_image/public/expert_0.png?itok=kpq393E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356992"/>
            <a:ext cx="15525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39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620688"/>
            <a:ext cx="8602985" cy="769441"/>
          </a:xfrm>
        </p:spPr>
        <p:txBody>
          <a:bodyPr/>
          <a:lstStyle/>
          <a:p>
            <a:r>
              <a:rPr lang="nl-NL" sz="4400" b="1" dirty="0" smtClean="0"/>
              <a:t>Medicijngebruik </a:t>
            </a:r>
            <a:endParaRPr lang="nl-NL" sz="4400" b="1" dirty="0"/>
          </a:p>
        </p:txBody>
      </p:sp>
      <p:sp>
        <p:nvSpPr>
          <p:cNvPr id="7" name="Rechthoek 6"/>
          <p:cNvSpPr/>
          <p:nvPr/>
        </p:nvSpPr>
        <p:spPr>
          <a:xfrm>
            <a:off x="6252018" y="4221087"/>
            <a:ext cx="342900" cy="64933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hthoek 7"/>
          <p:cNvSpPr/>
          <p:nvPr/>
        </p:nvSpPr>
        <p:spPr>
          <a:xfrm>
            <a:off x="7180102" y="4221221"/>
            <a:ext cx="342900" cy="649337"/>
          </a:xfrm>
          <a:prstGeom prst="rect">
            <a:avLst/>
          </a:prstGeom>
          <a:solidFill>
            <a:srgbClr val="F7623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hthoek 8"/>
          <p:cNvSpPr/>
          <p:nvPr/>
        </p:nvSpPr>
        <p:spPr>
          <a:xfrm>
            <a:off x="8100392" y="4221088"/>
            <a:ext cx="342900" cy="649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24128" y="4947179"/>
            <a:ext cx="3128556" cy="1244352"/>
          </a:xfrm>
          <a:prstGeom prst="rect">
            <a:avLst/>
          </a:prstGeom>
        </p:spPr>
      </p:pic>
      <p:pic>
        <p:nvPicPr>
          <p:cNvPr id="1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70" t="12042" r="1260" b="4405"/>
          <a:stretch/>
        </p:blipFill>
        <p:spPr bwMode="auto">
          <a:xfrm>
            <a:off x="407106" y="2060848"/>
            <a:ext cx="473963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Afbeelding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249694"/>
            <a:ext cx="3254849" cy="184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vak 3"/>
          <p:cNvSpPr txBox="1"/>
          <p:nvPr/>
        </p:nvSpPr>
        <p:spPr>
          <a:xfrm>
            <a:off x="4934662" y="3366327"/>
            <a:ext cx="3888432" cy="461665"/>
          </a:xfrm>
          <a:prstGeom prst="rect">
            <a:avLst/>
          </a:prstGeom>
          <a:noFill/>
        </p:spPr>
        <p:txBody>
          <a:bodyPr wrap="square" rtlCol="0">
            <a:spAutoFit/>
          </a:bodyPr>
          <a:lstStyle/>
          <a:p>
            <a:r>
              <a:rPr lang="en-US" sz="2400" b="0" dirty="0" smtClean="0">
                <a:solidFill>
                  <a:srgbClr val="283A97"/>
                </a:solidFill>
              </a:rPr>
              <a:t>www.knmp.nl/lg</a:t>
            </a:r>
            <a:endParaRPr lang="nl-NL" sz="2400" b="0" dirty="0">
              <a:solidFill>
                <a:srgbClr val="283A97"/>
              </a:solidFill>
            </a:endParaRPr>
          </a:p>
        </p:txBody>
      </p:sp>
    </p:spTree>
    <p:extLst>
      <p:ext uri="{BB962C8B-B14F-4D97-AF65-F5344CB8AC3E}">
        <p14:creationId xmlns:p14="http://schemas.microsoft.com/office/powerpoint/2010/main" val="2963899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620688"/>
            <a:ext cx="8602985" cy="769441"/>
          </a:xfrm>
        </p:spPr>
        <p:txBody>
          <a:bodyPr/>
          <a:lstStyle/>
          <a:p>
            <a:r>
              <a:rPr lang="nl-NL" sz="4400" b="1" dirty="0" smtClean="0"/>
              <a:t>Samenwerking </a:t>
            </a:r>
            <a:endParaRPr lang="nl-NL" sz="4400" b="1" dirty="0"/>
          </a:p>
        </p:txBody>
      </p:sp>
      <p:sp>
        <p:nvSpPr>
          <p:cNvPr id="2" name="Tekstvak 1"/>
          <p:cNvSpPr txBox="1"/>
          <p:nvPr/>
        </p:nvSpPr>
        <p:spPr>
          <a:xfrm>
            <a:off x="-188777" y="1972543"/>
            <a:ext cx="9143999" cy="707886"/>
          </a:xfrm>
          <a:prstGeom prst="rect">
            <a:avLst/>
          </a:prstGeom>
          <a:noFill/>
        </p:spPr>
        <p:txBody>
          <a:bodyPr wrap="square" rtlCol="0">
            <a:spAutoFit/>
          </a:bodyPr>
          <a:lstStyle/>
          <a:p>
            <a:pPr marR="0" algn="l" defTabSz="914400" rtl="0" eaLnBrk="0" fontAlgn="base" latinLnBrk="0" hangingPunct="0">
              <a:lnSpc>
                <a:spcPct val="100000"/>
              </a:lnSpc>
              <a:spcBef>
                <a:spcPct val="0"/>
              </a:spcBef>
              <a:spcAft>
                <a:spcPct val="0"/>
              </a:spcAft>
              <a:buClrTx/>
              <a:buSzTx/>
              <a:tabLst/>
            </a:pPr>
            <a:r>
              <a:rPr lang="en-US" sz="2000" kern="0" dirty="0">
                <a:solidFill>
                  <a:srgbClr val="283A97"/>
                </a:solidFill>
                <a:latin typeface="+mj-lt"/>
                <a:ea typeface="+mj-ea"/>
                <a:cs typeface="+mj-cs"/>
              </a:rPr>
              <a:t> </a:t>
            </a:r>
            <a:r>
              <a:rPr lang="en-US" sz="2000" kern="0" dirty="0" smtClean="0">
                <a:solidFill>
                  <a:srgbClr val="283A97"/>
                </a:solidFill>
                <a:latin typeface="+mj-lt"/>
                <a:ea typeface="+mj-ea"/>
                <a:cs typeface="+mj-cs"/>
              </a:rPr>
              <a:t> 	</a:t>
            </a:r>
            <a:r>
              <a:rPr lang="en-US" sz="2000" kern="0" dirty="0" err="1" smtClean="0">
                <a:solidFill>
                  <a:srgbClr val="283A97"/>
                </a:solidFill>
                <a:latin typeface="+mj-lt"/>
                <a:ea typeface="+mj-ea"/>
                <a:cs typeface="+mj-cs"/>
              </a:rPr>
              <a:t>Bespreking</a:t>
            </a:r>
            <a:r>
              <a:rPr lang="en-US" sz="2000" kern="0" dirty="0" smtClean="0">
                <a:solidFill>
                  <a:srgbClr val="283A97"/>
                </a:solidFill>
                <a:latin typeface="+mj-lt"/>
                <a:ea typeface="+mj-ea"/>
                <a:cs typeface="+mj-cs"/>
              </a:rPr>
              <a:t> </a:t>
            </a:r>
            <a:r>
              <a:rPr lang="en-US" sz="2000" kern="0" dirty="0" err="1" smtClean="0">
                <a:solidFill>
                  <a:srgbClr val="283A97"/>
                </a:solidFill>
                <a:latin typeface="+mj-lt"/>
                <a:ea typeface="+mj-ea"/>
                <a:cs typeface="+mj-cs"/>
              </a:rPr>
              <a:t>werkoverleg</a:t>
            </a:r>
            <a:endParaRPr lang="en-US" sz="2000" kern="0" dirty="0" smtClean="0">
              <a:solidFill>
                <a:srgbClr val="283A97"/>
              </a:solidFill>
              <a:latin typeface="+mj-lt"/>
              <a:ea typeface="+mj-ea"/>
              <a:cs typeface="+mj-cs"/>
            </a:endParaRPr>
          </a:p>
          <a:p>
            <a:pPr algn="l" eaLnBrk="0" hangingPunct="0">
              <a:spcBef>
                <a:spcPct val="0"/>
              </a:spcBef>
            </a:pPr>
            <a:r>
              <a:rPr lang="en-US" sz="2000" kern="0" noProof="0" dirty="0" smtClean="0">
                <a:solidFill>
                  <a:srgbClr val="283A97"/>
                </a:solidFill>
                <a:latin typeface="+mj-lt"/>
                <a:ea typeface="+mj-ea"/>
                <a:cs typeface="+mj-cs"/>
              </a:rPr>
              <a:t>  	</a:t>
            </a:r>
            <a:r>
              <a:rPr kumimoji="0" lang="en-US" sz="2000" b="1" i="0" u="none" strike="noStrike" kern="0" cap="none" spc="0" normalizeH="0" baseline="0" noProof="0" dirty="0" smtClean="0">
                <a:ln>
                  <a:noFill/>
                </a:ln>
                <a:solidFill>
                  <a:srgbClr val="283A97"/>
                </a:solidFill>
                <a:effectLst/>
                <a:uLnTx/>
                <a:uFillTx/>
                <a:latin typeface="+mj-lt"/>
                <a:ea typeface="+mj-ea"/>
                <a:cs typeface="+mj-cs"/>
              </a:rPr>
              <a:t>FTO</a:t>
            </a:r>
            <a:r>
              <a:rPr kumimoji="0" lang="en-US" sz="2000" b="1" i="0" u="none" strike="noStrike" kern="0" cap="none" spc="0" normalizeH="0" noProof="0" dirty="0" smtClean="0">
                <a:ln>
                  <a:noFill/>
                </a:ln>
                <a:solidFill>
                  <a:srgbClr val="283A97"/>
                </a:solidFill>
                <a:effectLst/>
                <a:uLnTx/>
                <a:uFillTx/>
                <a:latin typeface="+mj-lt"/>
                <a:ea typeface="+mj-ea"/>
                <a:cs typeface="+mj-cs"/>
              </a:rPr>
              <a:t> module gratis online </a:t>
            </a:r>
            <a:r>
              <a:rPr kumimoji="0" lang="en-US" sz="2000" b="1" i="0" u="none" strike="noStrike" kern="0" cap="none" spc="0" normalizeH="0" noProof="0" dirty="0" err="1" smtClean="0">
                <a:ln>
                  <a:noFill/>
                </a:ln>
                <a:solidFill>
                  <a:srgbClr val="283A97"/>
                </a:solidFill>
                <a:effectLst/>
                <a:uLnTx/>
                <a:uFillTx/>
                <a:latin typeface="+mj-lt"/>
                <a:ea typeface="+mj-ea"/>
                <a:cs typeface="+mj-cs"/>
              </a:rPr>
              <a:t>beschikbaar</a:t>
            </a:r>
            <a:endParaRPr kumimoji="0" lang="nl-NL" sz="2000" b="1" i="0" u="none" strike="noStrike" kern="0" cap="none" spc="0" normalizeH="0" baseline="0" noProof="0" dirty="0" smtClean="0">
              <a:ln>
                <a:noFill/>
              </a:ln>
              <a:solidFill>
                <a:srgbClr val="283A97"/>
              </a:solidFill>
              <a:effectLst/>
              <a:uLnTx/>
              <a:uFillTx/>
              <a:latin typeface="+mj-lt"/>
              <a:ea typeface="+mj-ea"/>
              <a:cs typeface="+mj-cs"/>
            </a:endParaRPr>
          </a:p>
        </p:txBody>
      </p:sp>
      <p:pic>
        <p:nvPicPr>
          <p:cNvPr id="4" name="Afbeelding 3"/>
          <p:cNvPicPr>
            <a:picLocks noChangeAspect="1"/>
          </p:cNvPicPr>
          <p:nvPr/>
        </p:nvPicPr>
        <p:blipFill rotWithShape="1">
          <a:blip r:embed="rId3"/>
          <a:srcRect l="7751" t="5906" r="22485" b="19286"/>
          <a:stretch/>
        </p:blipFill>
        <p:spPr>
          <a:xfrm>
            <a:off x="2771800" y="2799075"/>
            <a:ext cx="5372177" cy="3240360"/>
          </a:xfrm>
          <a:prstGeom prst="rect">
            <a:avLst/>
          </a:prstGeom>
        </p:spPr>
      </p:pic>
      <p:sp>
        <p:nvSpPr>
          <p:cNvPr id="6" name="Rechthoek 5"/>
          <p:cNvSpPr/>
          <p:nvPr/>
        </p:nvSpPr>
        <p:spPr>
          <a:xfrm>
            <a:off x="2008737" y="6039435"/>
            <a:ext cx="7128792" cy="338554"/>
          </a:xfrm>
          <a:prstGeom prst="rect">
            <a:avLst/>
          </a:prstGeom>
        </p:spPr>
        <p:txBody>
          <a:bodyPr wrap="square">
            <a:spAutoFit/>
          </a:bodyPr>
          <a:lstStyle/>
          <a:p>
            <a:r>
              <a:rPr lang="en-US" sz="1600" kern="0" dirty="0">
                <a:solidFill>
                  <a:srgbClr val="283A97"/>
                </a:solidFill>
              </a:rPr>
              <a:t>https://www.fto.nl/summary/152</a:t>
            </a:r>
            <a:endParaRPr lang="nl-NL" sz="1600" dirty="0"/>
          </a:p>
        </p:txBody>
      </p:sp>
    </p:spTree>
    <p:extLst>
      <p:ext uri="{BB962C8B-B14F-4D97-AF65-F5344CB8AC3E}">
        <p14:creationId xmlns:p14="http://schemas.microsoft.com/office/powerpoint/2010/main" val="1839076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22</a:t>
            </a:fld>
            <a:endParaRPr lang="nl-NL"/>
          </a:p>
        </p:txBody>
      </p:sp>
      <p:sp>
        <p:nvSpPr>
          <p:cNvPr id="7" name="Titel 2"/>
          <p:cNvSpPr>
            <a:spLocks noGrp="1"/>
          </p:cNvSpPr>
          <p:nvPr>
            <p:ph type="title"/>
          </p:nvPr>
        </p:nvSpPr>
        <p:spPr>
          <a:xfrm>
            <a:off x="323528" y="612557"/>
            <a:ext cx="8602985" cy="769441"/>
          </a:xfrm>
        </p:spPr>
        <p:txBody>
          <a:bodyPr/>
          <a:lstStyle/>
          <a:p>
            <a:r>
              <a:rPr lang="nl-NL" sz="4400" b="1" dirty="0" smtClean="0"/>
              <a:t>Praktijkcheck</a:t>
            </a:r>
            <a:endParaRPr lang="nl-NL" sz="4400" b="1" dirty="0"/>
          </a:p>
        </p:txBody>
      </p:sp>
      <p:pic>
        <p:nvPicPr>
          <p:cNvPr id="8194" name="Picture 2" descr="Huisartsenpraktijk Woerden-O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289" y="3645024"/>
            <a:ext cx="3360374" cy="252028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02" t="5521" r="12331" b="8506"/>
          <a:stretch/>
        </p:blipFill>
        <p:spPr bwMode="auto">
          <a:xfrm>
            <a:off x="3035300" y="4328826"/>
            <a:ext cx="2262909" cy="2013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9307"/>
          <a:stretch/>
        </p:blipFill>
        <p:spPr bwMode="auto">
          <a:xfrm>
            <a:off x="342555" y="2224563"/>
            <a:ext cx="279415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6"/>
          <a:stretch>
            <a:fillRect/>
          </a:stretch>
        </p:blipFill>
        <p:spPr>
          <a:xfrm>
            <a:off x="4781732" y="652288"/>
            <a:ext cx="2394744" cy="3394041"/>
          </a:xfrm>
          <a:prstGeom prst="rect">
            <a:avLst/>
          </a:prstGeom>
        </p:spPr>
      </p:pic>
      <p:sp>
        <p:nvSpPr>
          <p:cNvPr id="3" name="Rechthoek 2"/>
          <p:cNvSpPr/>
          <p:nvPr/>
        </p:nvSpPr>
        <p:spPr>
          <a:xfrm>
            <a:off x="323528" y="1468672"/>
            <a:ext cx="4637324" cy="523220"/>
          </a:xfrm>
          <a:prstGeom prst="rect">
            <a:avLst/>
          </a:prstGeom>
        </p:spPr>
        <p:txBody>
          <a:bodyPr wrap="square">
            <a:spAutoFit/>
          </a:bodyPr>
          <a:lstStyle/>
          <a:p>
            <a:pPr algn="l"/>
            <a:r>
              <a:rPr lang="en-US" b="0" kern="0" dirty="0" smtClean="0">
                <a:solidFill>
                  <a:srgbClr val="283A97"/>
                </a:solidFill>
                <a:latin typeface="Arial"/>
                <a:ea typeface="+mj-ea"/>
                <a:cs typeface="+mj-cs"/>
              </a:rPr>
              <a:t>Met </a:t>
            </a:r>
            <a:r>
              <a:rPr lang="en-US" b="0" kern="0" dirty="0" err="1" smtClean="0">
                <a:solidFill>
                  <a:srgbClr val="283A97"/>
                </a:solidFill>
                <a:latin typeface="Arial"/>
                <a:ea typeface="+mj-ea"/>
                <a:cs typeface="+mj-cs"/>
              </a:rPr>
              <a:t>ervaringsdeskundige</a:t>
            </a:r>
            <a:endParaRPr lang="nl-NL" b="0" dirty="0">
              <a:solidFill>
                <a:srgbClr val="283A97"/>
              </a:solidFill>
            </a:endParaRPr>
          </a:p>
        </p:txBody>
      </p:sp>
    </p:spTree>
    <p:extLst>
      <p:ext uri="{BB962C8B-B14F-4D97-AF65-F5344CB8AC3E}">
        <p14:creationId xmlns:p14="http://schemas.microsoft.com/office/powerpoint/2010/main" val="669416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4"/>
          </p:nvPr>
        </p:nvSpPr>
        <p:spPr/>
        <p:txBody>
          <a:bodyPr/>
          <a:lstStyle/>
          <a:p>
            <a:pPr>
              <a:defRPr/>
            </a:pPr>
            <a:r>
              <a:rPr lang="nl-NL" smtClean="0"/>
              <a:t>Gezondheid en kwaliteit van zorg voor iedereen</a:t>
            </a:r>
            <a:endParaRPr lang="nl-NL" dirty="0"/>
          </a:p>
        </p:txBody>
      </p:sp>
      <p:sp>
        <p:nvSpPr>
          <p:cNvPr id="6" name="Tijdelijke aanduiding voor dianummer 5"/>
          <p:cNvSpPr>
            <a:spLocks noGrp="1"/>
          </p:cNvSpPr>
          <p:nvPr>
            <p:ph type="sldNum" sz="quarter" idx="15"/>
          </p:nvPr>
        </p:nvSpPr>
        <p:spPr/>
        <p:txBody>
          <a:bodyPr/>
          <a:lstStyle/>
          <a:p>
            <a:pPr>
              <a:defRPr/>
            </a:pPr>
            <a:r>
              <a:rPr lang="nl-NL" smtClean="0"/>
              <a:t>pagina </a:t>
            </a:r>
            <a:fld id="{24CE899D-C5CB-4DFB-85CE-9A3B1558FCD5}" type="slidenum">
              <a:rPr lang="nl-NL" smtClean="0"/>
              <a:pPr>
                <a:defRPr/>
              </a:pPr>
              <a:t>23</a:t>
            </a:fld>
            <a:endParaRPr lang="nl-NL"/>
          </a:p>
        </p:txBody>
      </p:sp>
      <p:sp>
        <p:nvSpPr>
          <p:cNvPr id="7" name="Titel 2"/>
          <p:cNvSpPr>
            <a:spLocks noGrp="1"/>
          </p:cNvSpPr>
          <p:nvPr>
            <p:ph type="title"/>
          </p:nvPr>
        </p:nvSpPr>
        <p:spPr>
          <a:xfrm>
            <a:off x="323528" y="612557"/>
            <a:ext cx="8602985" cy="769441"/>
          </a:xfrm>
        </p:spPr>
        <p:txBody>
          <a:bodyPr/>
          <a:lstStyle/>
          <a:p>
            <a:r>
              <a:rPr lang="nl-NL" sz="4400" b="1" dirty="0" smtClean="0"/>
              <a:t>Praktijkcheck</a:t>
            </a:r>
            <a:endParaRPr lang="nl-NL" sz="4400" b="1" dirty="0"/>
          </a:p>
        </p:txBody>
      </p:sp>
      <p:sp>
        <p:nvSpPr>
          <p:cNvPr id="2" name="Tekstvak 1"/>
          <p:cNvSpPr txBox="1"/>
          <p:nvPr/>
        </p:nvSpPr>
        <p:spPr>
          <a:xfrm>
            <a:off x="827584" y="2060848"/>
            <a:ext cx="8070423" cy="4198072"/>
          </a:xfrm>
          <a:prstGeom prst="rect">
            <a:avLst/>
          </a:prstGeom>
          <a:noFill/>
        </p:spPr>
        <p:txBody>
          <a:bodyPr wrap="square" rtlCol="0">
            <a:spAutoFit/>
          </a:bodyPr>
          <a:lstStyle/>
          <a:p>
            <a:pPr lvl="0"/>
            <a:endParaRPr lang="nl-NL" dirty="0" smtClean="0"/>
          </a:p>
          <a:p>
            <a:pPr lvl="0"/>
            <a:endParaRPr lang="nl-NL" dirty="0" smtClean="0"/>
          </a:p>
          <a:p>
            <a:pPr lvl="0"/>
            <a:endParaRPr lang="nl-NL" dirty="0"/>
          </a:p>
          <a:p>
            <a:pPr lvl="0" algn="l"/>
            <a:r>
              <a:rPr lang="nl-NL" sz="1800" dirty="0">
                <a:solidFill>
                  <a:srgbClr val="283A97"/>
                </a:solidFill>
              </a:rPr>
              <a:t>Bewegwijzering: </a:t>
            </a:r>
          </a:p>
          <a:p>
            <a:pPr lvl="1" algn="l"/>
            <a:endParaRPr lang="nl-NL" sz="1800" dirty="0">
              <a:solidFill>
                <a:srgbClr val="283A97"/>
              </a:solidFill>
            </a:endParaRPr>
          </a:p>
          <a:p>
            <a:pPr marL="800100" lvl="1" indent="-342900" algn="l">
              <a:buFont typeface="Arial" panose="020B0604020202020204" pitchFamily="34" charset="0"/>
              <a:buChar char="•"/>
            </a:pPr>
            <a:r>
              <a:rPr lang="nl-NL" sz="1800" dirty="0" smtClean="0">
                <a:solidFill>
                  <a:srgbClr val="283A97"/>
                </a:solidFill>
              </a:rPr>
              <a:t>goed </a:t>
            </a:r>
            <a:r>
              <a:rPr lang="nl-NL" sz="1800" dirty="0">
                <a:solidFill>
                  <a:srgbClr val="283A97"/>
                </a:solidFill>
              </a:rPr>
              <a:t>contrast </a:t>
            </a:r>
            <a:endParaRPr lang="nl-NL" sz="1800" dirty="0" smtClean="0">
              <a:solidFill>
                <a:srgbClr val="283A97"/>
              </a:solidFill>
            </a:endParaRPr>
          </a:p>
          <a:p>
            <a:pPr marL="800100" lvl="1" indent="-342900" algn="l">
              <a:buFont typeface="Arial" panose="020B0604020202020204" pitchFamily="34" charset="0"/>
              <a:buChar char="•"/>
            </a:pPr>
            <a:r>
              <a:rPr lang="nl-NL" sz="1800" dirty="0" smtClean="0">
                <a:solidFill>
                  <a:srgbClr val="283A97"/>
                </a:solidFill>
              </a:rPr>
              <a:t>gebruik </a:t>
            </a:r>
            <a:r>
              <a:rPr lang="nl-NL" sz="1800" dirty="0">
                <a:solidFill>
                  <a:srgbClr val="283A97"/>
                </a:solidFill>
              </a:rPr>
              <a:t>grote </a:t>
            </a:r>
            <a:r>
              <a:rPr lang="nl-NL" sz="1800" dirty="0" smtClean="0">
                <a:solidFill>
                  <a:srgbClr val="283A97"/>
                </a:solidFill>
              </a:rPr>
              <a:t>letters &amp; vermijd hoofdletters</a:t>
            </a:r>
          </a:p>
          <a:p>
            <a:pPr marL="800100" lvl="1" indent="-342900" algn="l">
              <a:buFont typeface="Arial" panose="020B0604020202020204" pitchFamily="34" charset="0"/>
              <a:buChar char="•"/>
            </a:pPr>
            <a:r>
              <a:rPr lang="nl-NL" sz="1800" dirty="0" smtClean="0">
                <a:solidFill>
                  <a:srgbClr val="283A97"/>
                </a:solidFill>
              </a:rPr>
              <a:t>gebruik </a:t>
            </a:r>
            <a:r>
              <a:rPr lang="nl-NL" sz="1800" dirty="0">
                <a:solidFill>
                  <a:srgbClr val="283A97"/>
                </a:solidFill>
              </a:rPr>
              <a:t>geen schematische pictogrammen maar tekeningen met duidelijke gezichten, kleding </a:t>
            </a:r>
            <a:r>
              <a:rPr lang="nl-NL" sz="1800" dirty="0" smtClean="0">
                <a:solidFill>
                  <a:srgbClr val="283A97"/>
                </a:solidFill>
              </a:rPr>
              <a:t>etc.</a:t>
            </a:r>
          </a:p>
          <a:p>
            <a:pPr marL="800100" lvl="1" indent="-342900" algn="l">
              <a:buFont typeface="Arial" panose="020B0604020202020204" pitchFamily="34" charset="0"/>
              <a:buChar char="•"/>
            </a:pPr>
            <a:r>
              <a:rPr lang="nl-NL" sz="1800" dirty="0" smtClean="0">
                <a:solidFill>
                  <a:srgbClr val="283A97"/>
                </a:solidFill>
              </a:rPr>
              <a:t>Geen </a:t>
            </a:r>
            <a:r>
              <a:rPr lang="nl-NL" sz="1800" dirty="0">
                <a:solidFill>
                  <a:srgbClr val="283A97"/>
                </a:solidFill>
              </a:rPr>
              <a:t>bewegwijzering voor </a:t>
            </a:r>
            <a:r>
              <a:rPr lang="nl-NL" sz="1800" dirty="0" smtClean="0">
                <a:solidFill>
                  <a:srgbClr val="283A97"/>
                </a:solidFill>
              </a:rPr>
              <a:t>medewerkers.</a:t>
            </a:r>
            <a:endParaRPr lang="nl-NL" sz="1800" dirty="0">
              <a:solidFill>
                <a:srgbClr val="283A97"/>
              </a:solidFill>
            </a:endParaRPr>
          </a:p>
          <a:p>
            <a:endParaRPr lang="nl-NL" sz="2000" dirty="0" smtClean="0">
              <a:solidFill>
                <a:srgbClr val="283A97"/>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796204"/>
            <a:ext cx="3804829" cy="252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136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53" t="7476" r="5303" b="4262"/>
          <a:stretch/>
        </p:blipFill>
        <p:spPr bwMode="auto">
          <a:xfrm>
            <a:off x="425261" y="1412081"/>
            <a:ext cx="3786699" cy="2953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8826" y="3207997"/>
            <a:ext cx="1763688" cy="2183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5627194" y="5301208"/>
            <a:ext cx="3491436" cy="98488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smtClean="0">
                <a:ln>
                  <a:noFill/>
                </a:ln>
                <a:solidFill>
                  <a:srgbClr val="4F81BD">
                    <a:lumMod val="75000"/>
                  </a:srgbClr>
                </a:solidFill>
                <a:effectLst/>
                <a:uLnTx/>
                <a:uFillTx/>
                <a:latin typeface="Arial"/>
                <a:ea typeface="+mn-ea"/>
                <a:cs typeface="+mn-cs"/>
              </a:rPr>
              <a:t>Zorg voor laaggeletterden, </a:t>
            </a:r>
            <a:br>
              <a:rPr kumimoji="0" lang="nl-NL" sz="1600" b="1" i="0" u="none" strike="noStrike" kern="1200" cap="none" spc="0" normalizeH="0" baseline="0" noProof="0" dirty="0" smtClean="0">
                <a:ln>
                  <a:noFill/>
                </a:ln>
                <a:solidFill>
                  <a:srgbClr val="4F81BD">
                    <a:lumMod val="75000"/>
                  </a:srgbClr>
                </a:solidFill>
                <a:effectLst/>
                <a:uLnTx/>
                <a:uFillTx/>
                <a:latin typeface="Arial"/>
                <a:ea typeface="+mn-ea"/>
                <a:cs typeface="+mn-cs"/>
              </a:rPr>
            </a:br>
            <a:r>
              <a:rPr kumimoji="0" lang="nl-NL" sz="1600" b="1" i="0" u="none" strike="noStrike" kern="1200" cap="none" spc="0" normalizeH="0" baseline="0" noProof="0" dirty="0" smtClean="0">
                <a:ln>
                  <a:noFill/>
                </a:ln>
                <a:solidFill>
                  <a:srgbClr val="4F81BD">
                    <a:lumMod val="75000"/>
                  </a:srgbClr>
                </a:solidFill>
                <a:effectLst/>
                <a:uLnTx/>
                <a:uFillTx/>
                <a:latin typeface="Arial"/>
                <a:ea typeface="+mn-ea"/>
                <a:cs typeface="+mn-cs"/>
              </a:rPr>
              <a:t>migranten en sociaal kwetsbaren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smtClean="0">
                <a:ln>
                  <a:noFill/>
                </a:ln>
                <a:solidFill>
                  <a:srgbClr val="4F81BD">
                    <a:lumMod val="75000"/>
                  </a:srgbClr>
                </a:solidFill>
                <a:effectLst/>
                <a:uLnTx/>
                <a:uFillTx/>
                <a:latin typeface="Arial"/>
                <a:ea typeface="+mn-ea"/>
                <a:cs typeface="+mn-cs"/>
              </a:rPr>
              <a:t>In de huisartsenpraktijk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srgbClr val="4F81BD">
                    <a:lumMod val="75000"/>
                  </a:srgbClr>
                </a:solidFill>
                <a:effectLst/>
                <a:uLnTx/>
                <a:uFillTx/>
                <a:latin typeface="Arial"/>
                <a:ea typeface="+mn-ea"/>
                <a:cs typeface="+mn-cs"/>
              </a:rPr>
              <a:t>Praktische tips en inspirerende voorbeelden</a:t>
            </a:r>
            <a:endParaRPr kumimoji="0" lang="nl-NL" sz="1200" b="0" i="0" u="none" strike="noStrike" kern="1200" cap="none" spc="0" normalizeH="0" baseline="0" noProof="0" dirty="0">
              <a:ln>
                <a:noFill/>
              </a:ln>
              <a:solidFill>
                <a:srgbClr val="4F81BD">
                  <a:lumMod val="75000"/>
                </a:srgbClr>
              </a:solidFill>
              <a:effectLst/>
              <a:uLnTx/>
              <a:uFillTx/>
              <a:latin typeface="Arial"/>
              <a:ea typeface="+mn-ea"/>
              <a:cs typeface="+mn-cs"/>
            </a:endParaRPr>
          </a:p>
        </p:txBody>
      </p:sp>
      <p:sp>
        <p:nvSpPr>
          <p:cNvPr id="5" name="Tekstvak 4"/>
          <p:cNvSpPr txBox="1"/>
          <p:nvPr/>
        </p:nvSpPr>
        <p:spPr>
          <a:xfrm>
            <a:off x="360484" y="4790762"/>
            <a:ext cx="3203404"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dirty="0" smtClean="0">
                <a:ln>
                  <a:noFill/>
                </a:ln>
                <a:solidFill>
                  <a:srgbClr val="4F81BD">
                    <a:lumMod val="75000"/>
                  </a:srgbClr>
                </a:solidFill>
                <a:effectLst/>
                <a:uLnTx/>
                <a:uFillTx/>
                <a:latin typeface="Arial"/>
                <a:ea typeface="+mn-ea"/>
                <a:cs typeface="+mn-cs"/>
              </a:rPr>
              <a:t>www.huisarts-migrant.nl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4F81BD">
                    <a:lumMod val="75000"/>
                  </a:srgbClr>
                </a:solidFill>
                <a:effectLst/>
                <a:uLnTx/>
                <a:uFillTx/>
                <a:latin typeface="Arial"/>
                <a:ea typeface="+mn-ea"/>
                <a:cs typeface="+mn-cs"/>
              </a:rPr>
              <a:t>Dé website voor huisartsen en andere zorgverleners met vragen over zorg en gezondheid voor migranten, vluchtelingen en patiënten met beperkte gezondheidsvaardigheden.</a:t>
            </a:r>
          </a:p>
        </p:txBody>
      </p:sp>
      <p:pic>
        <p:nvPicPr>
          <p:cNvPr id="3" name="Afbeelding 2"/>
          <p:cNvPicPr>
            <a:picLocks noChangeAspect="1"/>
          </p:cNvPicPr>
          <p:nvPr/>
        </p:nvPicPr>
        <p:blipFill rotWithShape="1">
          <a:blip r:embed="rId4"/>
          <a:srcRect l="14583" t="7041" r="15151" b="5752"/>
          <a:stretch/>
        </p:blipFill>
        <p:spPr>
          <a:xfrm>
            <a:off x="4644008" y="269619"/>
            <a:ext cx="3816425" cy="2664296"/>
          </a:xfrm>
          <a:prstGeom prst="rect">
            <a:avLst/>
          </a:prstGeom>
        </p:spPr>
      </p:pic>
    </p:spTree>
    <p:extLst>
      <p:ext uri="{BB962C8B-B14F-4D97-AF65-F5344CB8AC3E}">
        <p14:creationId xmlns:p14="http://schemas.microsoft.com/office/powerpoint/2010/main" val="4229170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0" indent="-457200">
              <a:buFontTx/>
              <a:buChar char="-"/>
            </a:pPr>
            <a:r>
              <a:rPr lang="nl-NL" b="0" dirty="0" smtClean="0"/>
              <a:t>Voor alle praktijk medewerkers;</a:t>
            </a:r>
          </a:p>
          <a:p>
            <a:pPr marL="457200" indent="-457200">
              <a:buFontTx/>
              <a:buChar char="-"/>
            </a:pPr>
            <a:r>
              <a:rPr lang="nl-NL" b="0" dirty="0" smtClean="0"/>
              <a:t>Geeft </a:t>
            </a:r>
            <a:r>
              <a:rPr lang="nl-NL" b="0" dirty="0"/>
              <a:t>praktische ondersteuning bij herkennen en </a:t>
            </a:r>
            <a:r>
              <a:rPr lang="nl-NL" b="0" dirty="0" smtClean="0"/>
              <a:t>communiceren; filmpjes, scholing en checklists;</a:t>
            </a:r>
          </a:p>
          <a:p>
            <a:pPr marL="457200" indent="-457200">
              <a:buFontTx/>
              <a:buChar char="-"/>
            </a:pPr>
            <a:r>
              <a:rPr lang="nl-NL" b="0" dirty="0" smtClean="0"/>
              <a:t>Stimuleert eens kritisch je praktijkomgeving te bekijken.</a:t>
            </a:r>
            <a:endParaRPr lang="nl-NL" b="0" dirty="0"/>
          </a:p>
          <a:p>
            <a:pPr marL="457200" indent="-457200">
              <a:buFontTx/>
              <a:buChar char="-"/>
            </a:pPr>
            <a:endParaRPr lang="nl-NL" b="0" dirty="0"/>
          </a:p>
        </p:txBody>
      </p:sp>
      <p:sp>
        <p:nvSpPr>
          <p:cNvPr id="3" name="Titel 2"/>
          <p:cNvSpPr>
            <a:spLocks noGrp="1"/>
          </p:cNvSpPr>
          <p:nvPr>
            <p:ph type="title"/>
          </p:nvPr>
        </p:nvSpPr>
        <p:spPr>
          <a:xfrm>
            <a:off x="323528" y="612557"/>
            <a:ext cx="8602985" cy="769441"/>
          </a:xfrm>
        </p:spPr>
        <p:txBody>
          <a:bodyPr/>
          <a:lstStyle/>
          <a:p>
            <a:r>
              <a:rPr lang="nl-NL" sz="4400" b="1" dirty="0" smtClean="0"/>
              <a:t>Hulpmiddelen:</a:t>
            </a:r>
            <a:endParaRPr lang="nl-NL" sz="4400" b="1" dirty="0"/>
          </a:p>
        </p:txBody>
      </p:sp>
    </p:spTree>
    <p:extLst>
      <p:ext uri="{BB962C8B-B14F-4D97-AF65-F5344CB8AC3E}">
        <p14:creationId xmlns:p14="http://schemas.microsoft.com/office/powerpoint/2010/main" val="3477478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971600" y="1484784"/>
            <a:ext cx="6588125" cy="2376264"/>
          </a:xfrm>
          <a:prstGeom prst="rect">
            <a:avLst/>
          </a:prstGeom>
        </p:spPr>
        <p:txBody>
          <a:bodyPr/>
          <a:lstStyle>
            <a:lvl1pPr algn="ctr" rtl="0" eaLnBrk="0" fontAlgn="base" hangingPunct="0">
              <a:spcBef>
                <a:spcPct val="0"/>
              </a:spcBef>
              <a:spcAft>
                <a:spcPct val="0"/>
              </a:spcAft>
              <a:defRPr sz="3200" b="1">
                <a:solidFill>
                  <a:srgbClr val="283A97"/>
                </a:solidFill>
                <a:latin typeface="+mj-lt"/>
                <a:ea typeface="+mj-ea"/>
                <a:cs typeface="+mj-cs"/>
              </a:defRPr>
            </a:lvl1pPr>
            <a:lvl2pPr algn="r" rtl="0" eaLnBrk="0" fontAlgn="base" hangingPunct="0">
              <a:spcBef>
                <a:spcPct val="0"/>
              </a:spcBef>
              <a:spcAft>
                <a:spcPct val="0"/>
              </a:spcAft>
              <a:defRPr sz="2000" b="1">
                <a:solidFill>
                  <a:srgbClr val="002B54"/>
                </a:solidFill>
                <a:latin typeface="Arial" charset="0"/>
              </a:defRPr>
            </a:lvl2pPr>
            <a:lvl3pPr algn="r" rtl="0" eaLnBrk="0" fontAlgn="base" hangingPunct="0">
              <a:spcBef>
                <a:spcPct val="0"/>
              </a:spcBef>
              <a:spcAft>
                <a:spcPct val="0"/>
              </a:spcAft>
              <a:defRPr sz="2000" b="1">
                <a:solidFill>
                  <a:srgbClr val="002B54"/>
                </a:solidFill>
                <a:latin typeface="Arial" charset="0"/>
              </a:defRPr>
            </a:lvl3pPr>
            <a:lvl4pPr algn="r" rtl="0" eaLnBrk="0" fontAlgn="base" hangingPunct="0">
              <a:spcBef>
                <a:spcPct val="0"/>
              </a:spcBef>
              <a:spcAft>
                <a:spcPct val="0"/>
              </a:spcAft>
              <a:defRPr sz="2000" b="1">
                <a:solidFill>
                  <a:srgbClr val="002B54"/>
                </a:solidFill>
                <a:latin typeface="Arial" charset="0"/>
              </a:defRPr>
            </a:lvl4pPr>
            <a:lvl5pPr algn="r" rtl="0" eaLnBrk="0" fontAlgn="base" hangingPunct="0">
              <a:spcBef>
                <a:spcPct val="0"/>
              </a:spcBef>
              <a:spcAft>
                <a:spcPct val="0"/>
              </a:spcAft>
              <a:defRPr sz="2000" b="1">
                <a:solidFill>
                  <a:srgbClr val="002B54"/>
                </a:solidFill>
                <a:latin typeface="Arial" charset="0"/>
              </a:defRPr>
            </a:lvl5pPr>
            <a:lvl6pPr marL="457200" algn="r" rtl="0" fontAlgn="base">
              <a:spcBef>
                <a:spcPct val="0"/>
              </a:spcBef>
              <a:spcAft>
                <a:spcPct val="0"/>
              </a:spcAft>
              <a:defRPr sz="2400" b="1">
                <a:solidFill>
                  <a:srgbClr val="1C1C1C"/>
                </a:solidFill>
                <a:latin typeface="Verdana" pitchFamily="34" charset="0"/>
              </a:defRPr>
            </a:lvl6pPr>
            <a:lvl7pPr marL="914400" algn="r" rtl="0" fontAlgn="base">
              <a:spcBef>
                <a:spcPct val="0"/>
              </a:spcBef>
              <a:spcAft>
                <a:spcPct val="0"/>
              </a:spcAft>
              <a:defRPr sz="2400" b="1">
                <a:solidFill>
                  <a:srgbClr val="1C1C1C"/>
                </a:solidFill>
                <a:latin typeface="Verdana" pitchFamily="34" charset="0"/>
              </a:defRPr>
            </a:lvl7pPr>
            <a:lvl8pPr marL="1371600" algn="r" rtl="0" fontAlgn="base">
              <a:spcBef>
                <a:spcPct val="0"/>
              </a:spcBef>
              <a:spcAft>
                <a:spcPct val="0"/>
              </a:spcAft>
              <a:defRPr sz="2400" b="1">
                <a:solidFill>
                  <a:srgbClr val="1C1C1C"/>
                </a:solidFill>
                <a:latin typeface="Verdana" pitchFamily="34" charset="0"/>
              </a:defRPr>
            </a:lvl8pPr>
            <a:lvl9pPr marL="1828800" algn="r" rtl="0" fontAlgn="base">
              <a:spcBef>
                <a:spcPct val="0"/>
              </a:spcBef>
              <a:spcAft>
                <a:spcPct val="0"/>
              </a:spcAft>
              <a:defRPr sz="2400" b="1">
                <a:solidFill>
                  <a:srgbClr val="1C1C1C"/>
                </a:solidFill>
                <a:latin typeface="Verdana" pitchFamily="34" charset="0"/>
              </a:defRPr>
            </a:lvl9pPr>
          </a:lstStyle>
          <a:p>
            <a:pPr eaLnBrk="1" hangingPunct="1"/>
            <a:r>
              <a:rPr lang="en-US" altLang="nl-NL" sz="3600" kern="0" dirty="0" smtClean="0">
                <a:solidFill>
                  <a:srgbClr val="D60C8C"/>
                </a:solidFill>
                <a:ea typeface="ＭＳ Ｐゴシック" pitchFamily="34" charset="-128"/>
              </a:rPr>
              <a:t>Take home messages</a:t>
            </a:r>
          </a:p>
          <a:p>
            <a:pPr eaLnBrk="1" hangingPunct="1"/>
            <a:endParaRPr lang="nl-NL" altLang="nl-NL" sz="3600" kern="0" dirty="0" smtClean="0">
              <a:ea typeface="ＭＳ Ｐゴシック" pitchFamily="34" charset="-128"/>
            </a:endParaRPr>
          </a:p>
          <a:p>
            <a:pPr eaLnBrk="1" hangingPunct="1"/>
            <a:endParaRPr lang="en-US" altLang="nl-NL" sz="2400" b="0" kern="0" dirty="0" smtClean="0">
              <a:ea typeface="ＭＳ Ｐゴシック" pitchFamily="34" charset="-128"/>
            </a:endParaRPr>
          </a:p>
          <a:p>
            <a:pPr eaLnBrk="1" hangingPunct="1"/>
            <a:r>
              <a:rPr lang="en-US" altLang="nl-NL" sz="2400" b="0" kern="0" dirty="0" smtClean="0">
                <a:ea typeface="ＭＳ Ｐゴシック" pitchFamily="34" charset="-128"/>
              </a:rPr>
              <a:t>Wees alert op </a:t>
            </a:r>
            <a:r>
              <a:rPr lang="en-US" altLang="nl-NL" sz="2400" b="0" kern="0" dirty="0" err="1" smtClean="0">
                <a:ea typeface="ＭＳ Ｐゴシック" pitchFamily="34" charset="-128"/>
              </a:rPr>
              <a:t>laaggeletterdheid</a:t>
            </a:r>
            <a:endParaRPr lang="en-US" altLang="nl-NL" sz="2400" b="0" kern="0" dirty="0" smtClean="0">
              <a:ea typeface="ＭＳ Ｐゴシック" pitchFamily="34" charset="-128"/>
            </a:endParaRPr>
          </a:p>
          <a:p>
            <a:pPr eaLnBrk="1" hangingPunct="1"/>
            <a:r>
              <a:rPr lang="en-US" altLang="nl-NL" sz="2400" b="0" kern="0" dirty="0" err="1" smtClean="0">
                <a:ea typeface="ＭＳ Ｐゴシック" pitchFamily="34" charset="-128"/>
              </a:rPr>
              <a:t>Gebruik</a:t>
            </a:r>
            <a:r>
              <a:rPr lang="en-US" altLang="nl-NL" sz="2400" b="0" kern="0" dirty="0" smtClean="0">
                <a:ea typeface="ＭＳ Ｐゴシック" pitchFamily="34" charset="-128"/>
              </a:rPr>
              <a:t> de </a:t>
            </a:r>
            <a:r>
              <a:rPr lang="en-US" altLang="nl-NL" sz="2400" b="0" kern="0" dirty="0" err="1" smtClean="0">
                <a:ea typeface="ＭＳ Ｐゴシック" pitchFamily="34" charset="-128"/>
              </a:rPr>
              <a:t>hulpmiddelen</a:t>
            </a:r>
            <a:r>
              <a:rPr lang="en-US" altLang="nl-NL" sz="2400" b="0" kern="0" dirty="0">
                <a:ea typeface="ＭＳ Ｐゴシック" pitchFamily="34" charset="-128"/>
              </a:rPr>
              <a:t>!</a:t>
            </a:r>
            <a:endParaRPr lang="nl-NL" altLang="nl-NL" sz="2400" b="0" kern="0" dirty="0" smtClean="0">
              <a:ea typeface="ＭＳ Ｐゴシック" pitchFamily="34" charset="-128"/>
            </a:endParaRPr>
          </a:p>
        </p:txBody>
      </p:sp>
      <p:sp>
        <p:nvSpPr>
          <p:cNvPr id="2" name="Tekstvak 1"/>
          <p:cNvSpPr txBox="1"/>
          <p:nvPr/>
        </p:nvSpPr>
        <p:spPr>
          <a:xfrm>
            <a:off x="-108520" y="5301208"/>
            <a:ext cx="5832648" cy="400110"/>
          </a:xfrm>
          <a:prstGeom prst="rect">
            <a:avLst/>
          </a:prstGeom>
          <a:noFill/>
        </p:spPr>
        <p:txBody>
          <a:bodyPr wrap="square" rtlCol="0">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n-US" sz="2000" kern="0" noProof="0" dirty="0" smtClean="0">
                <a:solidFill>
                  <a:srgbClr val="283A97"/>
                </a:solidFill>
                <a:latin typeface="+mj-lt"/>
                <a:ea typeface="+mj-ea"/>
                <a:cs typeface="+mj-cs"/>
              </a:rPr>
              <a:t>j.velden@pharos.nl</a:t>
            </a:r>
            <a:endParaRPr kumimoji="0" lang="nl-NL" sz="2000" b="1" i="0" u="none" strike="noStrike" kern="0" cap="none" spc="0" normalizeH="0" baseline="0" noProof="0" dirty="0" smtClean="0">
              <a:ln>
                <a:noFill/>
              </a:ln>
              <a:solidFill>
                <a:srgbClr val="283A97"/>
              </a:solidFill>
              <a:effectLst/>
              <a:uLnTx/>
              <a:uFillTx/>
              <a:latin typeface="+mj-lt"/>
              <a:ea typeface="+mj-ea"/>
              <a:cs typeface="+mj-cs"/>
            </a:endParaRPr>
          </a:p>
        </p:txBody>
      </p:sp>
    </p:spTree>
    <p:extLst>
      <p:ext uri="{BB962C8B-B14F-4D97-AF65-F5344CB8AC3E}">
        <p14:creationId xmlns:p14="http://schemas.microsoft.com/office/powerpoint/2010/main" val="993673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23528" y="1384310"/>
            <a:ext cx="8497888" cy="4428000"/>
          </a:xfrm>
        </p:spPr>
        <p:txBody>
          <a:bodyPr/>
          <a:lstStyle/>
          <a:p>
            <a:pPr marL="0" indent="0">
              <a:lnSpc>
                <a:spcPct val="100000"/>
              </a:lnSpc>
              <a:spcBef>
                <a:spcPts val="0"/>
              </a:spcBef>
              <a:buNone/>
            </a:pPr>
            <a:r>
              <a:rPr lang="nl-NL" b="0" dirty="0" smtClean="0"/>
              <a:t>Is uw zorg / praktijk toegankelijk voor laaggeletterden en mensen met beperkte </a:t>
            </a:r>
            <a:r>
              <a:rPr lang="nl-NL" b="0" dirty="0" err="1" smtClean="0"/>
              <a:t>gezondheidsvaardigeden</a:t>
            </a:r>
            <a:r>
              <a:rPr lang="nl-NL" b="0" dirty="0" smtClean="0"/>
              <a:t>?</a:t>
            </a:r>
          </a:p>
          <a:p>
            <a:pPr lvl="1"/>
            <a:r>
              <a:rPr lang="nl-NL" b="0" dirty="0" smtClean="0"/>
              <a:t>Herkennen </a:t>
            </a:r>
          </a:p>
          <a:p>
            <a:pPr lvl="1"/>
            <a:r>
              <a:rPr lang="nl-NL" b="0" dirty="0" smtClean="0"/>
              <a:t>Communiceren: in gesprek, maar ook schriftelijke communicatie bijv. via website, folders etc.</a:t>
            </a:r>
            <a:endParaRPr lang="nl-NL" b="0" dirty="0"/>
          </a:p>
        </p:txBody>
      </p:sp>
      <p:sp>
        <p:nvSpPr>
          <p:cNvPr id="3" name="Titel 2"/>
          <p:cNvSpPr>
            <a:spLocks noGrp="1"/>
          </p:cNvSpPr>
          <p:nvPr>
            <p:ph type="title"/>
          </p:nvPr>
        </p:nvSpPr>
        <p:spPr>
          <a:xfrm>
            <a:off x="323528" y="612557"/>
            <a:ext cx="8602985" cy="769441"/>
          </a:xfrm>
        </p:spPr>
        <p:txBody>
          <a:bodyPr/>
          <a:lstStyle/>
          <a:p>
            <a:r>
              <a:rPr lang="nl-NL" sz="4400" b="1" dirty="0" smtClean="0"/>
              <a:t>Waarom?</a:t>
            </a:r>
            <a:endParaRPr lang="nl-NL" sz="4400" b="1" dirty="0"/>
          </a:p>
        </p:txBody>
      </p:sp>
    </p:spTree>
    <p:extLst>
      <p:ext uri="{BB962C8B-B14F-4D97-AF65-F5344CB8AC3E}">
        <p14:creationId xmlns:p14="http://schemas.microsoft.com/office/powerpoint/2010/main" val="149895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EwRHSf2ZCU"/>
          <p:cNvPicPr>
            <a:picLocks noRot="1" noChangeAspect="1"/>
          </p:cNvPicPr>
          <p:nvPr>
            <a:videoFile r:link="rId1"/>
          </p:nvPr>
        </p:nvPicPr>
        <p:blipFill>
          <a:blip r:embed="rId4"/>
          <a:stretch>
            <a:fillRect/>
          </a:stretch>
        </p:blipFill>
        <p:spPr>
          <a:xfrm>
            <a:off x="1187624" y="1484784"/>
            <a:ext cx="6408712" cy="3604901"/>
          </a:xfrm>
          <a:prstGeom prst="rect">
            <a:avLst/>
          </a:prstGeom>
        </p:spPr>
      </p:pic>
      <p:sp>
        <p:nvSpPr>
          <p:cNvPr id="3" name="Rechthoek 2"/>
          <p:cNvSpPr/>
          <p:nvPr/>
        </p:nvSpPr>
        <p:spPr>
          <a:xfrm>
            <a:off x="1835696" y="5373216"/>
            <a:ext cx="6696744" cy="507831"/>
          </a:xfrm>
          <a:prstGeom prst="rect">
            <a:avLst/>
          </a:prstGeom>
        </p:spPr>
        <p:txBody>
          <a:bodyPr wrap="square">
            <a:spAutoFit/>
          </a:bodyPr>
          <a:lstStyle/>
          <a:p>
            <a:pPr lvl="0" algn="l" fontAlgn="auto">
              <a:lnSpc>
                <a:spcPct val="150000"/>
              </a:lnSpc>
              <a:spcAft>
                <a:spcPts val="0"/>
              </a:spcAft>
            </a:pPr>
            <a:r>
              <a:rPr lang="nl-NL" sz="1800" b="0" dirty="0">
                <a:solidFill>
                  <a:srgbClr val="283A97"/>
                </a:solidFill>
                <a:latin typeface="Calibri"/>
              </a:rPr>
              <a:t>https://www.lhv.nl/service/toolkit-laaggeletterdheid</a:t>
            </a:r>
          </a:p>
        </p:txBody>
      </p:sp>
      <p:sp>
        <p:nvSpPr>
          <p:cNvPr id="7" name="Titel 2"/>
          <p:cNvSpPr>
            <a:spLocks noGrp="1"/>
          </p:cNvSpPr>
          <p:nvPr>
            <p:ph type="title"/>
          </p:nvPr>
        </p:nvSpPr>
        <p:spPr>
          <a:xfrm>
            <a:off x="323528" y="612557"/>
            <a:ext cx="8602985" cy="769441"/>
          </a:xfrm>
        </p:spPr>
        <p:txBody>
          <a:bodyPr/>
          <a:lstStyle/>
          <a:p>
            <a:pPr algn="l"/>
            <a:r>
              <a:rPr lang="nl-NL" sz="3000" b="1" dirty="0" smtClean="0">
                <a:solidFill>
                  <a:srgbClr val="D60C8C"/>
                </a:solidFill>
              </a:rPr>
              <a:t>Bewustwording</a:t>
            </a:r>
            <a:endParaRPr lang="nl-NL" sz="3000" b="1" dirty="0">
              <a:solidFill>
                <a:srgbClr val="D60C8C"/>
              </a:solidFill>
            </a:endParaRPr>
          </a:p>
        </p:txBody>
      </p:sp>
    </p:spTree>
    <p:extLst>
      <p:ext uri="{BB962C8B-B14F-4D97-AF65-F5344CB8AC3E}">
        <p14:creationId xmlns:p14="http://schemas.microsoft.com/office/powerpoint/2010/main" val="3553830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a:r>
              <a:rPr lang="nl-NL" altLang="en-US" sz="3200" dirty="0" smtClean="0">
                <a:solidFill>
                  <a:srgbClr val="D60C8C"/>
                </a:solidFill>
                <a:latin typeface="Arial" pitchFamily="34" charset="0"/>
                <a:cs typeface="Arial" pitchFamily="34" charset="0"/>
              </a:rPr>
              <a:t>Herkennen van laaggeletterdheid</a:t>
            </a:r>
            <a:br>
              <a:rPr lang="nl-NL" altLang="en-US" sz="3200" dirty="0" smtClean="0">
                <a:solidFill>
                  <a:srgbClr val="D60C8C"/>
                </a:solidFill>
                <a:latin typeface="Arial" pitchFamily="34" charset="0"/>
                <a:cs typeface="Arial" pitchFamily="34" charset="0"/>
              </a:rPr>
            </a:br>
            <a:r>
              <a:rPr lang="nl-NL" altLang="en-US" sz="3200" dirty="0" smtClean="0">
                <a:solidFill>
                  <a:srgbClr val="D60C8C"/>
                </a:solidFill>
                <a:latin typeface="Arial" pitchFamily="34" charset="0"/>
                <a:cs typeface="Arial" pitchFamily="34" charset="0"/>
              </a:rPr>
              <a:t>wees alert bij: </a:t>
            </a:r>
          </a:p>
        </p:txBody>
      </p:sp>
      <p:sp>
        <p:nvSpPr>
          <p:cNvPr id="11267" name="Content Placeholder 2"/>
          <p:cNvSpPr>
            <a:spLocks noGrp="1"/>
          </p:cNvSpPr>
          <p:nvPr>
            <p:ph idx="1"/>
          </p:nvPr>
        </p:nvSpPr>
        <p:spPr>
          <a:xfrm>
            <a:off x="685800" y="1700808"/>
            <a:ext cx="7772400" cy="3744416"/>
          </a:xfrm>
        </p:spPr>
        <p:txBody>
          <a:bodyPr/>
          <a:lstStyle/>
          <a:p>
            <a:pPr marL="0" indent="0">
              <a:buNone/>
            </a:pPr>
            <a:endParaRPr lang="nl-NL" altLang="en-US" sz="1200" b="0" dirty="0" smtClean="0">
              <a:solidFill>
                <a:srgbClr val="283A97"/>
              </a:solidFill>
              <a:latin typeface="Arial" pitchFamily="34" charset="0"/>
              <a:cs typeface="Arial" pitchFamily="34" charset="0"/>
            </a:endParaRPr>
          </a:p>
          <a:p>
            <a:r>
              <a:rPr lang="nl-NL" altLang="en-US" sz="2400" b="0" dirty="0" smtClean="0">
                <a:solidFill>
                  <a:srgbClr val="283A97"/>
                </a:solidFill>
                <a:latin typeface="Arial" pitchFamily="34" charset="0"/>
                <a:cs typeface="Arial" pitchFamily="34" charset="0"/>
              </a:rPr>
              <a:t>Liever langskomen dan bellen</a:t>
            </a:r>
          </a:p>
          <a:p>
            <a:r>
              <a:rPr lang="en-US" altLang="en-US" sz="2400" b="0" dirty="0" err="1">
                <a:solidFill>
                  <a:srgbClr val="283A97"/>
                </a:solidFill>
                <a:latin typeface="Arial" charset="0"/>
                <a:ea typeface="ＭＳ Ｐゴシック" charset="-128"/>
                <a:cs typeface="Arial" charset="0"/>
              </a:rPr>
              <a:t>Vaak</a:t>
            </a:r>
            <a:r>
              <a:rPr lang="en-US" altLang="en-US" sz="2400" b="0" dirty="0">
                <a:solidFill>
                  <a:srgbClr val="283A97"/>
                </a:solidFill>
                <a:latin typeface="Arial" charset="0"/>
                <a:ea typeface="ＭＳ Ｐゴシック" charset="-128"/>
                <a:cs typeface="Arial" charset="0"/>
              </a:rPr>
              <a:t> </a:t>
            </a:r>
            <a:r>
              <a:rPr lang="en-US" altLang="en-US" sz="2400" b="0" dirty="0" err="1">
                <a:solidFill>
                  <a:srgbClr val="283A97"/>
                </a:solidFill>
                <a:latin typeface="Arial" charset="0"/>
                <a:ea typeface="ＭＳ Ｐゴシック" charset="-128"/>
                <a:cs typeface="Arial" charset="0"/>
              </a:rPr>
              <a:t>herhaalmedicatie</a:t>
            </a:r>
            <a:r>
              <a:rPr lang="en-US" altLang="en-US" sz="2400" b="0" dirty="0">
                <a:solidFill>
                  <a:srgbClr val="283A97"/>
                </a:solidFill>
                <a:latin typeface="Arial" charset="0"/>
                <a:ea typeface="ＭＳ Ｐゴシック" charset="-128"/>
                <a:cs typeface="Arial" charset="0"/>
              </a:rPr>
              <a:t> </a:t>
            </a:r>
            <a:r>
              <a:rPr lang="en-US" altLang="en-US" sz="2400" b="0" dirty="0" err="1">
                <a:solidFill>
                  <a:srgbClr val="283A97"/>
                </a:solidFill>
                <a:latin typeface="Arial" charset="0"/>
                <a:ea typeface="ＭＳ Ｐゴシック" charset="-128"/>
                <a:cs typeface="Arial" charset="0"/>
              </a:rPr>
              <a:t>te</a:t>
            </a:r>
            <a:r>
              <a:rPr lang="en-US" altLang="en-US" sz="2400" b="0" dirty="0">
                <a:solidFill>
                  <a:srgbClr val="283A97"/>
                </a:solidFill>
                <a:latin typeface="Arial" charset="0"/>
                <a:ea typeface="ＭＳ Ｐゴシック" charset="-128"/>
                <a:cs typeface="Arial" charset="0"/>
              </a:rPr>
              <a:t> </a:t>
            </a:r>
            <a:r>
              <a:rPr lang="en-US" altLang="en-US" sz="2400" b="0" dirty="0" err="1">
                <a:solidFill>
                  <a:srgbClr val="283A97"/>
                </a:solidFill>
                <a:latin typeface="Arial" charset="0"/>
                <a:ea typeface="ＭＳ Ｐゴシック" charset="-128"/>
                <a:cs typeface="Arial" charset="0"/>
              </a:rPr>
              <a:t>laat</a:t>
            </a:r>
            <a:r>
              <a:rPr lang="en-US" altLang="en-US" sz="2400" b="0" dirty="0">
                <a:solidFill>
                  <a:srgbClr val="283A97"/>
                </a:solidFill>
                <a:latin typeface="Arial" charset="0"/>
                <a:ea typeface="ＭＳ Ｐゴシック" charset="-128"/>
                <a:cs typeface="Arial" charset="0"/>
              </a:rPr>
              <a:t> of </a:t>
            </a:r>
            <a:r>
              <a:rPr lang="en-US" altLang="en-US" sz="2400" b="0" dirty="0" err="1" smtClean="0">
                <a:solidFill>
                  <a:srgbClr val="283A97"/>
                </a:solidFill>
                <a:latin typeface="Arial" charset="0"/>
                <a:ea typeface="ＭＳ Ｐゴシック" charset="-128"/>
                <a:cs typeface="Arial" charset="0"/>
              </a:rPr>
              <a:t>dubbel</a:t>
            </a:r>
            <a:endParaRPr lang="nl-NL" altLang="en-US" sz="2400" b="0" dirty="0" smtClean="0">
              <a:solidFill>
                <a:srgbClr val="283A97"/>
              </a:solidFill>
              <a:latin typeface="Arial" pitchFamily="34" charset="0"/>
              <a:cs typeface="Arial" pitchFamily="34" charset="0"/>
            </a:endParaRPr>
          </a:p>
          <a:p>
            <a:r>
              <a:rPr lang="nl-NL" altLang="en-US" sz="2400" b="0" dirty="0" err="1" smtClean="0">
                <a:solidFill>
                  <a:srgbClr val="283A97"/>
                </a:solidFill>
                <a:latin typeface="Arial" pitchFamily="34" charset="0"/>
                <a:cs typeface="Arial" pitchFamily="34" charset="0"/>
              </a:rPr>
              <a:t>Patient</a:t>
            </a:r>
            <a:r>
              <a:rPr lang="nl-NL" altLang="en-US" sz="2400" b="0" dirty="0" smtClean="0">
                <a:solidFill>
                  <a:srgbClr val="283A97"/>
                </a:solidFill>
                <a:latin typeface="Arial" pitchFamily="34" charset="0"/>
                <a:cs typeface="Arial" pitchFamily="34" charset="0"/>
              </a:rPr>
              <a:t> </a:t>
            </a:r>
            <a:r>
              <a:rPr lang="nl-NL" altLang="en-US" sz="2400" b="0" dirty="0">
                <a:solidFill>
                  <a:srgbClr val="283A97"/>
                </a:solidFill>
                <a:latin typeface="Arial" pitchFamily="34" charset="0"/>
                <a:cs typeface="Arial" pitchFamily="34" charset="0"/>
              </a:rPr>
              <a:t>stelt nooit </a:t>
            </a:r>
            <a:r>
              <a:rPr lang="nl-NL" altLang="en-US" sz="2400" b="0" dirty="0" smtClean="0">
                <a:solidFill>
                  <a:srgbClr val="283A97"/>
                </a:solidFill>
                <a:latin typeface="Arial" pitchFamily="34" charset="0"/>
                <a:cs typeface="Arial" pitchFamily="34" charset="0"/>
              </a:rPr>
              <a:t>vragen</a:t>
            </a:r>
          </a:p>
          <a:p>
            <a:r>
              <a:rPr lang="nl-NL" altLang="en-US" sz="2400" b="0" dirty="0" smtClean="0">
                <a:solidFill>
                  <a:srgbClr val="283A97"/>
                </a:solidFill>
                <a:latin typeface="Arial" pitchFamily="34" charset="0"/>
                <a:cs typeface="Arial" pitchFamily="34" charset="0"/>
              </a:rPr>
              <a:t>Instructies </a:t>
            </a:r>
            <a:r>
              <a:rPr lang="nl-NL" altLang="en-US" sz="2400" b="0" dirty="0">
                <a:solidFill>
                  <a:srgbClr val="283A97"/>
                </a:solidFill>
                <a:latin typeface="Arial" pitchFamily="34" charset="0"/>
                <a:cs typeface="Arial" pitchFamily="34" charset="0"/>
              </a:rPr>
              <a:t>niet </a:t>
            </a:r>
            <a:r>
              <a:rPr lang="nl-NL" altLang="en-US" sz="2400" b="0" dirty="0" smtClean="0">
                <a:solidFill>
                  <a:srgbClr val="283A97"/>
                </a:solidFill>
                <a:latin typeface="Arial" pitchFamily="34" charset="0"/>
                <a:cs typeface="Arial" pitchFamily="34" charset="0"/>
              </a:rPr>
              <a:t>opgevolgd </a:t>
            </a:r>
            <a:r>
              <a:rPr lang="nl-NL" altLang="en-US" sz="2400" b="0" dirty="0">
                <a:solidFill>
                  <a:srgbClr val="283A97"/>
                </a:solidFill>
                <a:latin typeface="Arial" pitchFamily="34" charset="0"/>
                <a:cs typeface="Arial" pitchFamily="34" charset="0"/>
              </a:rPr>
              <a:t>(</a:t>
            </a:r>
            <a:r>
              <a:rPr lang="nl-NL" altLang="en-US" sz="2400" b="0" dirty="0" smtClean="0">
                <a:solidFill>
                  <a:srgbClr val="283A97"/>
                </a:solidFill>
                <a:latin typeface="Arial" pitchFamily="34" charset="0"/>
                <a:cs typeface="Arial" pitchFamily="34" charset="0"/>
              </a:rPr>
              <a:t>medicatie) – geen verbetering klachten</a:t>
            </a:r>
            <a:endParaRPr lang="nl-NL" altLang="en-US" sz="2400" b="0" dirty="0">
              <a:solidFill>
                <a:srgbClr val="283A97"/>
              </a:solidFill>
              <a:latin typeface="Arial" pitchFamily="34" charset="0"/>
              <a:cs typeface="Arial" pitchFamily="34" charset="0"/>
            </a:endParaRPr>
          </a:p>
          <a:p>
            <a:endParaRPr lang="nl-NL" altLang="en-US" b="0" dirty="0" smtClean="0">
              <a:solidFill>
                <a:srgbClr val="283A97"/>
              </a:solidFill>
              <a:latin typeface="Arial" pitchFamily="34" charset="0"/>
              <a:cs typeface="Arial" pitchFamily="34" charset="0"/>
            </a:endParaRPr>
          </a:p>
          <a:p>
            <a:pPr marL="0" indent="0">
              <a:buNone/>
            </a:pPr>
            <a:endParaRPr lang="en-US" altLang="en-US" b="0" dirty="0">
              <a:solidFill>
                <a:srgbClr val="283A97"/>
              </a:solidFill>
              <a:latin typeface="Arial" pitchFamily="34" charset="0"/>
              <a:cs typeface="Arial" pitchFamily="34" charset="0"/>
            </a:endParaRPr>
          </a:p>
          <a:p>
            <a:pPr marL="0" indent="0">
              <a:buNone/>
            </a:pPr>
            <a:endParaRPr lang="nl-NL" altLang="en-US" b="0" i="1" dirty="0" smtClean="0">
              <a:solidFill>
                <a:srgbClr val="283A97"/>
              </a:solidFill>
              <a:latin typeface="Arial" pitchFamily="34" charset="0"/>
              <a:cs typeface="Arial" pitchFamily="34" charset="0"/>
            </a:endParaRPr>
          </a:p>
        </p:txBody>
      </p:sp>
      <p:pic>
        <p:nvPicPr>
          <p:cNvPr id="4" name="Picture 2" descr="Afbeeldingsresultaat voor ik ben mijn bril vergeten lezen en schrijv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86" t="20043" r="9415" b="19660"/>
          <a:stretch/>
        </p:blipFill>
        <p:spPr bwMode="auto">
          <a:xfrm>
            <a:off x="4355976" y="3933056"/>
            <a:ext cx="4536504" cy="235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62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612557"/>
            <a:ext cx="8602985" cy="769441"/>
          </a:xfrm>
        </p:spPr>
        <p:txBody>
          <a:bodyPr/>
          <a:lstStyle/>
          <a:p>
            <a:r>
              <a:rPr lang="nl-NL" sz="4400" b="1" dirty="0" smtClean="0"/>
              <a:t>Herkenningswijzer</a:t>
            </a:r>
            <a:endParaRPr lang="nl-NL" sz="4400" b="1" dirty="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7616" t="8224" r="38964" b="7497"/>
          <a:stretch/>
        </p:blipFill>
        <p:spPr bwMode="auto">
          <a:xfrm>
            <a:off x="5940152" y="332656"/>
            <a:ext cx="2132200" cy="613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971600" y="2708920"/>
            <a:ext cx="2808312" cy="584775"/>
          </a:xfrm>
          <a:prstGeom prst="rect">
            <a:avLst/>
          </a:prstGeom>
          <a:noFill/>
        </p:spPr>
        <p:txBody>
          <a:bodyPr wrap="square" rtlCol="0">
            <a:spAutoFit/>
          </a:bodyPr>
          <a:lstStyle/>
          <a:p>
            <a:r>
              <a:rPr lang="nl-NL" sz="3200" dirty="0" smtClean="0">
                <a:solidFill>
                  <a:srgbClr val="283A97"/>
                </a:solidFill>
              </a:rPr>
              <a:t>E-</a:t>
            </a:r>
            <a:r>
              <a:rPr lang="nl-NL" sz="3200" dirty="0" err="1" smtClean="0">
                <a:solidFill>
                  <a:srgbClr val="283A97"/>
                </a:solidFill>
              </a:rPr>
              <a:t>learning</a:t>
            </a:r>
            <a:r>
              <a:rPr lang="nl-NL" sz="3200" dirty="0" smtClean="0">
                <a:solidFill>
                  <a:srgbClr val="283A97"/>
                </a:solidFill>
              </a:rPr>
              <a:t>!</a:t>
            </a:r>
            <a:endParaRPr lang="nl-NL" sz="3200" dirty="0">
              <a:solidFill>
                <a:srgbClr val="283A97"/>
              </a:solidFill>
            </a:endParaRPr>
          </a:p>
        </p:txBody>
      </p:sp>
    </p:spTree>
    <p:extLst>
      <p:ext uri="{BB962C8B-B14F-4D97-AF65-F5344CB8AC3E}">
        <p14:creationId xmlns:p14="http://schemas.microsoft.com/office/powerpoint/2010/main" val="2663451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612557"/>
            <a:ext cx="8602985" cy="769441"/>
          </a:xfrm>
        </p:spPr>
        <p:txBody>
          <a:bodyPr/>
          <a:lstStyle/>
          <a:p>
            <a:r>
              <a:rPr lang="nl-NL" sz="4400" b="1" dirty="0" smtClean="0"/>
              <a:t>In de spreekkamer</a:t>
            </a:r>
            <a:endParaRPr lang="nl-NL" sz="4400" b="1"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610" t="7594" r="25906" b="5089"/>
          <a:stretch/>
        </p:blipFill>
        <p:spPr bwMode="auto">
          <a:xfrm>
            <a:off x="4923617" y="764704"/>
            <a:ext cx="3788667" cy="534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968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p:nvPr>
        </p:nvSpPr>
        <p:spPr>
          <a:xfrm>
            <a:off x="685800" y="404664"/>
            <a:ext cx="7772400" cy="936104"/>
          </a:xfrm>
        </p:spPr>
        <p:txBody>
          <a:bodyPr/>
          <a:lstStyle/>
          <a:p>
            <a:pPr algn="l">
              <a:defRPr/>
            </a:pPr>
            <a:r>
              <a:rPr lang="nl-NL" altLang="en-US" sz="3200" dirty="0" smtClean="0">
                <a:solidFill>
                  <a:srgbClr val="D60C8C"/>
                </a:solidFill>
                <a:latin typeface="Arial" charset="0"/>
                <a:cs typeface="Arial" charset="0"/>
              </a:rPr>
              <a:t>Belangrijkste tip voor </a:t>
            </a:r>
            <a:br>
              <a:rPr lang="nl-NL" altLang="en-US" sz="3200" dirty="0" smtClean="0">
                <a:solidFill>
                  <a:srgbClr val="D60C8C"/>
                </a:solidFill>
                <a:latin typeface="Arial" charset="0"/>
                <a:cs typeface="Arial" charset="0"/>
              </a:rPr>
            </a:br>
            <a:r>
              <a:rPr lang="nl-NL" altLang="en-US" sz="3200" dirty="0" smtClean="0">
                <a:solidFill>
                  <a:srgbClr val="D60C8C"/>
                </a:solidFill>
                <a:latin typeface="Arial" charset="0"/>
                <a:cs typeface="Arial" charset="0"/>
              </a:rPr>
              <a:t>begrijpelijke communicatie  </a:t>
            </a:r>
            <a:endParaRPr lang="en-US" altLang="en-US" sz="3200" dirty="0" smtClean="0">
              <a:solidFill>
                <a:srgbClr val="D60C8C"/>
              </a:solidFill>
              <a:latin typeface="Arial" charset="0"/>
              <a:cs typeface="Arial" charset="0"/>
            </a:endParaRPr>
          </a:p>
        </p:txBody>
      </p:sp>
      <p:sp>
        <p:nvSpPr>
          <p:cNvPr id="25603" name="Tijdelijke aanduiding voor inhoud 2"/>
          <p:cNvSpPr>
            <a:spLocks noGrp="1"/>
          </p:cNvSpPr>
          <p:nvPr>
            <p:ph idx="1"/>
          </p:nvPr>
        </p:nvSpPr>
        <p:spPr>
          <a:xfrm>
            <a:off x="197768" y="1556792"/>
            <a:ext cx="8748464" cy="4608512"/>
          </a:xfrm>
        </p:spPr>
        <p:txBody>
          <a:bodyPr/>
          <a:lstStyle/>
          <a:p>
            <a:pPr eaLnBrk="1" hangingPunct="1">
              <a:buFont typeface="Arial" charset="0"/>
              <a:buChar char="•"/>
              <a:defRPr/>
            </a:pPr>
            <a:endParaRPr lang="nl-NL" sz="2800" b="0" dirty="0" smtClean="0">
              <a:solidFill>
                <a:srgbClr val="283A97"/>
              </a:solidFill>
              <a:latin typeface="Arial" charset="0"/>
              <a:cs typeface="Arial" charset="0"/>
            </a:endParaRPr>
          </a:p>
          <a:p>
            <a:pPr marL="0" indent="0" algn="ctr" eaLnBrk="1" hangingPunct="1">
              <a:buFontTx/>
              <a:buNone/>
              <a:defRPr/>
            </a:pPr>
            <a:r>
              <a:rPr lang="nl-NL" dirty="0" smtClean="0">
                <a:solidFill>
                  <a:srgbClr val="283A97"/>
                </a:solidFill>
                <a:latin typeface="Arial" charset="0"/>
                <a:cs typeface="Arial" charset="0"/>
              </a:rPr>
              <a:t>Is de boodschap overgekomen?</a:t>
            </a:r>
            <a:endParaRPr lang="nl-NL" dirty="0" smtClean="0">
              <a:latin typeface="Arial" charset="0"/>
              <a:cs typeface="Arial" charset="0"/>
            </a:endParaRPr>
          </a:p>
          <a:p>
            <a:pPr marL="0" indent="0" algn="ctr">
              <a:buNone/>
              <a:defRPr/>
            </a:pPr>
            <a:r>
              <a:rPr lang="en-US" altLang="nl-NL" b="0" dirty="0" err="1" smtClean="0">
                <a:solidFill>
                  <a:srgbClr val="283A97"/>
                </a:solidFill>
                <a:ea typeface="ＭＳ Ｐゴシック" pitchFamily="34" charset="-128"/>
                <a:cs typeface="Arial" pitchFamily="34" charset="0"/>
              </a:rPr>
              <a:t>Vragen</a:t>
            </a:r>
            <a:r>
              <a:rPr lang="en-US" altLang="nl-NL" b="0" dirty="0" smtClean="0">
                <a:solidFill>
                  <a:srgbClr val="283A97"/>
                </a:solidFill>
                <a:ea typeface="ＭＳ Ｐゴシック" pitchFamily="34" charset="-128"/>
                <a:cs typeface="Arial" pitchFamily="34" charset="0"/>
              </a:rPr>
              <a:t> </a:t>
            </a:r>
            <a:r>
              <a:rPr lang="en-US" altLang="nl-NL" b="0" dirty="0">
                <a:solidFill>
                  <a:srgbClr val="283A97"/>
                </a:solidFill>
                <a:ea typeface="ＭＳ Ｐゴシック" pitchFamily="34" charset="-128"/>
                <a:cs typeface="Arial" pitchFamily="34" charset="0"/>
              </a:rPr>
              <a:t>of de </a:t>
            </a:r>
            <a:r>
              <a:rPr lang="en-US" altLang="nl-NL" b="0" dirty="0" err="1" smtClean="0">
                <a:solidFill>
                  <a:srgbClr val="283A97"/>
                </a:solidFill>
                <a:ea typeface="ＭＳ Ｐゴシック" pitchFamily="34" charset="-128"/>
                <a:cs typeface="Arial" pitchFamily="34" charset="0"/>
              </a:rPr>
              <a:t>patiënt</a:t>
            </a:r>
            <a:r>
              <a:rPr lang="en-US" altLang="nl-NL" b="0" dirty="0" smtClean="0">
                <a:solidFill>
                  <a:srgbClr val="283A97"/>
                </a:solidFill>
                <a:ea typeface="ＭＳ Ｐゴシック" pitchFamily="34" charset="-128"/>
                <a:cs typeface="Arial" pitchFamily="34" charset="0"/>
              </a:rPr>
              <a:t> in </a:t>
            </a:r>
            <a:r>
              <a:rPr lang="en-US" altLang="nl-NL" b="0" dirty="0" err="1">
                <a:solidFill>
                  <a:srgbClr val="283A97"/>
                </a:solidFill>
                <a:ea typeface="ＭＳ Ｐゴシック" pitchFamily="34" charset="-128"/>
                <a:cs typeface="Arial" pitchFamily="34" charset="0"/>
              </a:rPr>
              <a:t>eigen</a:t>
            </a:r>
            <a:r>
              <a:rPr lang="en-US" altLang="nl-NL" b="0" dirty="0">
                <a:solidFill>
                  <a:srgbClr val="283A97"/>
                </a:solidFill>
                <a:ea typeface="ＭＳ Ｐゴシック" pitchFamily="34" charset="-128"/>
                <a:cs typeface="Arial" pitchFamily="34" charset="0"/>
              </a:rPr>
              <a:t> </a:t>
            </a:r>
            <a:r>
              <a:rPr lang="en-US" altLang="nl-NL" b="0" dirty="0" err="1">
                <a:solidFill>
                  <a:srgbClr val="283A97"/>
                </a:solidFill>
                <a:ea typeface="ＭＳ Ｐゴシック" pitchFamily="34" charset="-128"/>
                <a:cs typeface="Arial" pitchFamily="34" charset="0"/>
              </a:rPr>
              <a:t>woorden</a:t>
            </a:r>
            <a:r>
              <a:rPr lang="en-US" altLang="nl-NL" b="0" dirty="0">
                <a:solidFill>
                  <a:srgbClr val="283A97"/>
                </a:solidFill>
                <a:ea typeface="ＭＳ Ｐゴシック" pitchFamily="34" charset="-128"/>
                <a:cs typeface="Arial" pitchFamily="34" charset="0"/>
              </a:rPr>
              <a:t> </a:t>
            </a:r>
            <a:r>
              <a:rPr lang="en-US" altLang="nl-NL" b="0" dirty="0" err="1">
                <a:solidFill>
                  <a:srgbClr val="283A97"/>
                </a:solidFill>
                <a:ea typeface="ＭＳ Ｐゴシック" pitchFamily="34" charset="-128"/>
                <a:cs typeface="Arial" pitchFamily="34" charset="0"/>
              </a:rPr>
              <a:t>kan</a:t>
            </a:r>
            <a:r>
              <a:rPr lang="en-US" altLang="nl-NL" b="0" dirty="0">
                <a:solidFill>
                  <a:srgbClr val="283A97"/>
                </a:solidFill>
                <a:ea typeface="ＭＳ Ｐゴシック" pitchFamily="34" charset="-128"/>
                <a:cs typeface="Arial" pitchFamily="34" charset="0"/>
              </a:rPr>
              <a:t> </a:t>
            </a:r>
            <a:r>
              <a:rPr lang="en-US" altLang="nl-NL" b="0" dirty="0" err="1">
                <a:solidFill>
                  <a:srgbClr val="283A97"/>
                </a:solidFill>
                <a:ea typeface="ＭＳ Ｐゴシック" pitchFamily="34" charset="-128"/>
                <a:cs typeface="Arial" pitchFamily="34" charset="0"/>
              </a:rPr>
              <a:t>vertellen</a:t>
            </a:r>
            <a:r>
              <a:rPr lang="en-US" altLang="nl-NL" b="0" dirty="0">
                <a:solidFill>
                  <a:srgbClr val="283A97"/>
                </a:solidFill>
                <a:ea typeface="ＭＳ Ｐゴシック" pitchFamily="34" charset="-128"/>
                <a:cs typeface="Arial" pitchFamily="34" charset="0"/>
              </a:rPr>
              <a:t> </a:t>
            </a:r>
            <a:r>
              <a:rPr lang="en-US" altLang="nl-NL" b="0" dirty="0" smtClean="0">
                <a:solidFill>
                  <a:srgbClr val="283A97"/>
                </a:solidFill>
                <a:ea typeface="ＭＳ Ｐゴシック" pitchFamily="34" charset="-128"/>
                <a:cs typeface="Arial" pitchFamily="34" charset="0"/>
              </a:rPr>
              <a:t>wat je </a:t>
            </a:r>
            <a:r>
              <a:rPr lang="en-US" altLang="nl-NL" b="0" dirty="0" err="1" smtClean="0">
                <a:solidFill>
                  <a:srgbClr val="283A97"/>
                </a:solidFill>
                <a:ea typeface="ＭＳ Ｐゴシック" pitchFamily="34" charset="-128"/>
                <a:cs typeface="Arial" pitchFamily="34" charset="0"/>
              </a:rPr>
              <a:t>hebt</a:t>
            </a:r>
            <a:r>
              <a:rPr lang="en-US" altLang="nl-NL" b="0" dirty="0" smtClean="0">
                <a:solidFill>
                  <a:srgbClr val="283A97"/>
                </a:solidFill>
                <a:ea typeface="ＭＳ Ｐゴシック" pitchFamily="34" charset="-128"/>
                <a:cs typeface="Arial" pitchFamily="34" charset="0"/>
              </a:rPr>
              <a:t> </a:t>
            </a:r>
            <a:r>
              <a:rPr lang="en-US" altLang="nl-NL" b="0" dirty="0" err="1" smtClean="0">
                <a:solidFill>
                  <a:srgbClr val="283A97"/>
                </a:solidFill>
                <a:ea typeface="ＭＳ Ｐゴシック" pitchFamily="34" charset="-128"/>
                <a:cs typeface="Arial" pitchFamily="34" charset="0"/>
              </a:rPr>
              <a:t>uitgelegd</a:t>
            </a:r>
            <a:r>
              <a:rPr lang="en-US" altLang="nl-NL" b="0" dirty="0" smtClean="0">
                <a:solidFill>
                  <a:srgbClr val="283A97"/>
                </a:solidFill>
                <a:ea typeface="ＭＳ Ｐゴシック" pitchFamily="34" charset="-128"/>
                <a:cs typeface="Arial" pitchFamily="34" charset="0"/>
              </a:rPr>
              <a:t>:</a:t>
            </a:r>
          </a:p>
          <a:p>
            <a:pPr marL="0" indent="0" algn="ctr">
              <a:buNone/>
              <a:defRPr/>
            </a:pPr>
            <a:endParaRPr lang="en-US" altLang="nl-NL" b="0" dirty="0" smtClean="0">
              <a:solidFill>
                <a:srgbClr val="283A97"/>
              </a:solidFill>
              <a:ea typeface="ＭＳ Ｐゴシック" pitchFamily="34" charset="-128"/>
              <a:cs typeface="Arial" pitchFamily="34" charset="0"/>
            </a:endParaRPr>
          </a:p>
          <a:p>
            <a:pPr marL="0" indent="0" algn="ctr">
              <a:buNone/>
              <a:defRPr/>
            </a:pPr>
            <a:endParaRPr lang="en-US" altLang="nl-NL" i="1" dirty="0" smtClean="0">
              <a:solidFill>
                <a:srgbClr val="283A97"/>
              </a:solidFill>
              <a:ea typeface="ＭＳ Ｐゴシック" pitchFamily="34" charset="-128"/>
              <a:cs typeface="Arial" pitchFamily="34" charset="0"/>
            </a:endParaRPr>
          </a:p>
          <a:p>
            <a:pPr marL="0" indent="0" algn="ctr">
              <a:buNone/>
              <a:defRPr/>
            </a:pPr>
            <a:r>
              <a:rPr lang="en-US" altLang="nl-NL" i="1" dirty="0" err="1" smtClean="0">
                <a:solidFill>
                  <a:srgbClr val="283A97"/>
                </a:solidFill>
                <a:ea typeface="ＭＳ Ｐゴシック" pitchFamily="34" charset="-128"/>
                <a:cs typeface="Arial" pitchFamily="34" charset="0"/>
              </a:rPr>
              <a:t>Ik</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wil</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weten</a:t>
            </a:r>
            <a:r>
              <a:rPr lang="en-US" altLang="nl-NL" b="0" i="1" dirty="0" smtClean="0">
                <a:solidFill>
                  <a:srgbClr val="283A97"/>
                </a:solidFill>
                <a:ea typeface="ＭＳ Ｐゴシック" pitchFamily="34" charset="-128"/>
                <a:cs typeface="Arial" pitchFamily="34" charset="0"/>
              </a:rPr>
              <a:t> of </a:t>
            </a:r>
            <a:r>
              <a:rPr lang="en-US" altLang="nl-NL" i="1" dirty="0" err="1" smtClean="0">
                <a:solidFill>
                  <a:srgbClr val="283A97"/>
                </a:solidFill>
                <a:ea typeface="ＭＳ Ｐゴシック" pitchFamily="34" charset="-128"/>
                <a:cs typeface="Arial" pitchFamily="34" charset="0"/>
              </a:rPr>
              <a:t>ik</a:t>
            </a:r>
            <a:r>
              <a:rPr lang="en-US" altLang="nl-NL" b="0" i="1" dirty="0" smtClean="0">
                <a:solidFill>
                  <a:srgbClr val="283A97"/>
                </a:solidFill>
                <a:ea typeface="ＭＳ Ｐゴシック" pitchFamily="34" charset="-128"/>
                <a:cs typeface="Arial" pitchFamily="34" charset="0"/>
              </a:rPr>
              <a:t> het </a:t>
            </a:r>
            <a:r>
              <a:rPr lang="en-US" altLang="nl-NL" b="0" i="1" dirty="0" err="1" smtClean="0">
                <a:solidFill>
                  <a:srgbClr val="283A97"/>
                </a:solidFill>
                <a:ea typeface="ＭＳ Ｐゴシック" pitchFamily="34" charset="-128"/>
                <a:cs typeface="Arial" pitchFamily="34" charset="0"/>
              </a:rPr>
              <a:t>goed</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heb</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uitgelegd</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kunt</a:t>
            </a:r>
            <a:r>
              <a:rPr lang="en-US" altLang="nl-NL" b="0" i="1" dirty="0" smtClean="0">
                <a:solidFill>
                  <a:srgbClr val="283A97"/>
                </a:solidFill>
                <a:ea typeface="ＭＳ Ｐゴシック" pitchFamily="34" charset="-128"/>
                <a:cs typeface="Arial" pitchFamily="34" charset="0"/>
              </a:rPr>
              <a:t> u </a:t>
            </a:r>
            <a:r>
              <a:rPr lang="en-US" altLang="nl-NL" b="0" i="1" dirty="0" err="1" smtClean="0">
                <a:solidFill>
                  <a:srgbClr val="283A97"/>
                </a:solidFill>
                <a:ea typeface="ＭＳ Ｐゴシック" pitchFamily="34" charset="-128"/>
                <a:cs typeface="Arial" pitchFamily="34" charset="0"/>
              </a:rPr>
              <a:t>mij</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vertellen</a:t>
            </a:r>
            <a:r>
              <a:rPr lang="en-US" altLang="nl-NL" b="0" i="1" dirty="0" smtClean="0">
                <a:solidFill>
                  <a:srgbClr val="283A97"/>
                </a:solidFill>
                <a:ea typeface="ＭＳ Ｐゴシック" pitchFamily="34" charset="-128"/>
                <a:cs typeface="Arial" pitchFamily="34" charset="0"/>
              </a:rPr>
              <a:t> wat u nu </a:t>
            </a:r>
            <a:r>
              <a:rPr lang="en-US" altLang="nl-NL" b="0" i="1" dirty="0" err="1" smtClean="0">
                <a:solidFill>
                  <a:srgbClr val="283A97"/>
                </a:solidFill>
                <a:ea typeface="ＭＳ Ｐゴシック" pitchFamily="34" charset="-128"/>
                <a:cs typeface="Arial" pitchFamily="34" charset="0"/>
              </a:rPr>
              <a:t>moet</a:t>
            </a:r>
            <a:r>
              <a:rPr lang="en-US" altLang="nl-NL" b="0" i="1" dirty="0" smtClean="0">
                <a:solidFill>
                  <a:srgbClr val="283A97"/>
                </a:solidFill>
                <a:ea typeface="ＭＳ Ｐゴシック" pitchFamily="34" charset="-128"/>
                <a:cs typeface="Arial" pitchFamily="34" charset="0"/>
              </a:rPr>
              <a:t> </a:t>
            </a:r>
            <a:r>
              <a:rPr lang="en-US" altLang="nl-NL" b="0" i="1" dirty="0" err="1" smtClean="0">
                <a:solidFill>
                  <a:srgbClr val="283A97"/>
                </a:solidFill>
                <a:ea typeface="ＭＳ Ｐゴシック" pitchFamily="34" charset="-128"/>
                <a:cs typeface="Arial" pitchFamily="34" charset="0"/>
              </a:rPr>
              <a:t>doen</a:t>
            </a:r>
            <a:r>
              <a:rPr lang="en-US" altLang="nl-NL" b="0" i="1" dirty="0" smtClean="0">
                <a:solidFill>
                  <a:srgbClr val="283A97"/>
                </a:solidFill>
                <a:ea typeface="ＭＳ Ｐゴシック" pitchFamily="34" charset="-128"/>
                <a:cs typeface="Arial" pitchFamily="34" charset="0"/>
              </a:rPr>
              <a:t>?</a:t>
            </a:r>
          </a:p>
          <a:p>
            <a:pPr marL="0" indent="0" algn="ctr">
              <a:buNone/>
              <a:defRPr/>
            </a:pPr>
            <a:endParaRPr lang="en-US" altLang="nl-NL" b="0" dirty="0" smtClean="0">
              <a:solidFill>
                <a:srgbClr val="283A97"/>
              </a:solidFill>
              <a:ea typeface="ＭＳ Ｐゴシック" pitchFamily="34" charset="-128"/>
              <a:cs typeface="Arial" pitchFamily="34" charset="0"/>
            </a:endParaRPr>
          </a:p>
          <a:p>
            <a:pPr marL="0" indent="0" algn="ctr">
              <a:buNone/>
              <a:defRPr/>
            </a:pPr>
            <a:endParaRPr lang="nl-NL" dirty="0" smtClean="0"/>
          </a:p>
        </p:txBody>
      </p:sp>
    </p:spTree>
    <p:extLst>
      <p:ext uri="{BB962C8B-B14F-4D97-AF65-F5344CB8AC3E}">
        <p14:creationId xmlns:p14="http://schemas.microsoft.com/office/powerpoint/2010/main" val="233266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3200" dirty="0" err="1" smtClean="0">
                <a:solidFill>
                  <a:srgbClr val="D60C8C"/>
                </a:solidFill>
              </a:rPr>
              <a:t>Teach</a:t>
            </a:r>
            <a:r>
              <a:rPr lang="nl-NL" sz="3200" dirty="0" smtClean="0">
                <a:solidFill>
                  <a:srgbClr val="D60C8C"/>
                </a:solidFill>
              </a:rPr>
              <a:t> back</a:t>
            </a:r>
            <a:endParaRPr lang="nl-NL" sz="3200" dirty="0">
              <a:solidFill>
                <a:srgbClr val="D60C8C"/>
              </a:solidFill>
            </a:endParaRPr>
          </a:p>
        </p:txBody>
      </p:sp>
      <p:pic>
        <p:nvPicPr>
          <p:cNvPr id="6" name="6c4EmD7j9Zg"/>
          <p:cNvPicPr>
            <a:picLocks noRot="1" noChangeAspect="1"/>
          </p:cNvPicPr>
          <p:nvPr>
            <a:videoFile r:link="rId1"/>
          </p:nvPr>
        </p:nvPicPr>
        <p:blipFill>
          <a:blip r:embed="rId4"/>
          <a:stretch>
            <a:fillRect/>
          </a:stretch>
        </p:blipFill>
        <p:spPr>
          <a:xfrm>
            <a:off x="899592" y="1628800"/>
            <a:ext cx="7024780" cy="3951439"/>
          </a:xfrm>
          <a:prstGeom prst="rect">
            <a:avLst/>
          </a:prstGeom>
        </p:spPr>
      </p:pic>
    </p:spTree>
    <p:extLst>
      <p:ext uri="{BB962C8B-B14F-4D97-AF65-F5344CB8AC3E}">
        <p14:creationId xmlns:p14="http://schemas.microsoft.com/office/powerpoint/2010/main" val="518145200"/>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pPr>
      <a:bodyPr wrap="none" tIns="36000" bIns="36000" anchor="ctr">
        <a:spAutoFit/>
      </a:bodyPr>
      <a:lstStyle>
        <a:defPPr>
          <a:spcBef>
            <a:spcPct val="0"/>
          </a:spcBef>
          <a:defRPr sz="2000" dirty="0">
            <a:solidFill>
              <a:srgbClr val="283A97"/>
            </a:solidFill>
            <a:latin typeface="+mn-lt"/>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r" defTabSz="914400" rtl="0" eaLnBrk="1" fontAlgn="base" latinLnBrk="0" hangingPunct="1">
          <a:lnSpc>
            <a:spcPct val="100000"/>
          </a:lnSpc>
          <a:spcBef>
            <a:spcPct val="20000"/>
          </a:spcBef>
          <a:spcAft>
            <a:spcPct val="0"/>
          </a:spcAft>
          <a:buClrTx/>
          <a:buSzTx/>
          <a:buFontTx/>
          <a:buNone/>
          <a:tabLst/>
          <a:defRPr kumimoji="0" lang="nl-NL" sz="2800" b="1" i="0" u="none" strike="noStrike" cap="none" normalizeH="0" baseline="0" smtClean="0">
            <a:ln>
              <a:noFill/>
            </a:ln>
            <a:solidFill>
              <a:srgbClr val="1C1C1C"/>
            </a:solidFill>
            <a:effectLst/>
            <a:latin typeface="Verdana" pitchFamily="34" charset="0"/>
          </a:defRPr>
        </a:defPPr>
      </a:lstStyle>
    </a:lnDef>
    <a:txDef>
      <a:spPr>
        <a:noFill/>
      </a:spPr>
      <a:bodyPr wrap="none">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000" b="1" i="0" u="none" strike="noStrike" kern="0" cap="none" spc="0" normalizeH="0" baseline="0" noProof="0" dirty="0" smtClean="0">
            <a:ln>
              <a:noFill/>
            </a:ln>
            <a:solidFill>
              <a:srgbClr val="283A97"/>
            </a:solidFill>
            <a:effectLst/>
            <a:uLnTx/>
            <a:uFillTx/>
            <a:latin typeface="+mj-lt"/>
            <a:ea typeface="+mj-ea"/>
            <a:cs typeface="+mj-cs"/>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3373</TotalTime>
  <Words>1298</Words>
  <Application>Microsoft Office PowerPoint</Application>
  <PresentationFormat>Diavoorstelling (4:3)</PresentationFormat>
  <Paragraphs>160</Paragraphs>
  <Slides>26</Slides>
  <Notes>17</Notes>
  <HiddenSlides>0</HiddenSlides>
  <MMClips>2</MMClips>
  <ScaleCrop>false</ScaleCrop>
  <HeadingPairs>
    <vt:vector size="4" baseType="variant">
      <vt:variant>
        <vt:lpstr>Thema</vt:lpstr>
      </vt:variant>
      <vt:variant>
        <vt:i4>2</vt:i4>
      </vt:variant>
      <vt:variant>
        <vt:lpstr>Diatitels</vt:lpstr>
      </vt:variant>
      <vt:variant>
        <vt:i4>26</vt:i4>
      </vt:variant>
    </vt:vector>
  </HeadingPairs>
  <TitlesOfParts>
    <vt:vector size="28" baseType="lpstr">
      <vt:lpstr>Default Design</vt:lpstr>
      <vt:lpstr>Presentatie</vt:lpstr>
      <vt:lpstr>PowerPoint-presentatie</vt:lpstr>
      <vt:lpstr>Kennismaking</vt:lpstr>
      <vt:lpstr>Waarom?</vt:lpstr>
      <vt:lpstr>Bewustwording</vt:lpstr>
      <vt:lpstr>Herkennen van laaggeletterdheid wees alert bij: </vt:lpstr>
      <vt:lpstr>Herkenningswijzer</vt:lpstr>
      <vt:lpstr>In de spreekkamer</vt:lpstr>
      <vt:lpstr>Belangrijkste tip voor  begrijpelijke communicatie  </vt:lpstr>
      <vt:lpstr>Teach back</vt:lpstr>
      <vt:lpstr>Beeldmateriaal - voorlichting</vt:lpstr>
      <vt:lpstr>PowerPoint-presentatie</vt:lpstr>
      <vt:lpstr>PowerPoint-presentatie</vt:lpstr>
      <vt:lpstr>PowerPoint-presentatie</vt:lpstr>
      <vt:lpstr>PowerPoint-presentatie</vt:lpstr>
      <vt:lpstr>PowerPoint-presentatie</vt:lpstr>
      <vt:lpstr>PowerPoint-presentatie</vt:lpstr>
      <vt:lpstr>Voorlichting</vt:lpstr>
      <vt:lpstr>Handboek diabetes</vt:lpstr>
      <vt:lpstr> http://www.pharos.nl/eenvoudigvoorlichtingsmateriaal </vt:lpstr>
      <vt:lpstr>Medicijngebruik </vt:lpstr>
      <vt:lpstr>Samenwerking </vt:lpstr>
      <vt:lpstr>Praktijkcheck</vt:lpstr>
      <vt:lpstr>Praktijkcheck</vt:lpstr>
      <vt:lpstr>PowerPoint-presentatie</vt:lpstr>
      <vt:lpstr>Hulpmiddelen:</vt:lpstr>
      <vt:lpstr>PowerPoint-presentatie</vt:lpstr>
    </vt:vector>
  </TitlesOfParts>
  <Company>DG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Dennis Goedhart</dc:creator>
  <cp:lastModifiedBy>Nelleke Wouters</cp:lastModifiedBy>
  <cp:revision>312</cp:revision>
  <cp:lastPrinted>2015-11-20T12:13:23Z</cp:lastPrinted>
  <dcterms:created xsi:type="dcterms:W3CDTF">2008-07-09T13:01:14Z</dcterms:created>
  <dcterms:modified xsi:type="dcterms:W3CDTF">2018-03-28T15:05:35Z</dcterms:modified>
</cp:coreProperties>
</file>