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341" r:id="rId2"/>
    <p:sldId id="391" r:id="rId3"/>
    <p:sldId id="405" r:id="rId4"/>
    <p:sldId id="348" r:id="rId5"/>
    <p:sldId id="406" r:id="rId6"/>
    <p:sldId id="407" r:id="rId7"/>
    <p:sldId id="346" r:id="rId8"/>
    <p:sldId id="350" r:id="rId9"/>
    <p:sldId id="427" r:id="rId10"/>
    <p:sldId id="430" r:id="rId11"/>
    <p:sldId id="410" r:id="rId12"/>
    <p:sldId id="426" r:id="rId13"/>
    <p:sldId id="421" r:id="rId14"/>
    <p:sldId id="423" r:id="rId15"/>
    <p:sldId id="422" r:id="rId16"/>
    <p:sldId id="409" r:id="rId17"/>
    <p:sldId id="425" r:id="rId18"/>
    <p:sldId id="411" r:id="rId19"/>
    <p:sldId id="438" r:id="rId20"/>
    <p:sldId id="435" r:id="rId21"/>
    <p:sldId id="437" r:id="rId22"/>
    <p:sldId id="432" r:id="rId23"/>
    <p:sldId id="433" r:id="rId24"/>
    <p:sldId id="415" r:id="rId25"/>
    <p:sldId id="416" r:id="rId26"/>
    <p:sldId id="434" r:id="rId27"/>
    <p:sldId id="418" r:id="rId28"/>
    <p:sldId id="419" r:id="rId29"/>
  </p:sldIdLst>
  <p:sldSz cx="9144000" cy="6858000" type="screen4x3"/>
  <p:notesSz cx="6888163" cy="10018713"/>
  <p:defaultTextStyle>
    <a:defPPr>
      <a:defRPr lang="nl-NL"/>
    </a:defPPr>
    <a:lvl1pPr algn="r" rtl="0" fontAlgn="base">
      <a:spcBef>
        <a:spcPct val="20000"/>
      </a:spcBef>
      <a:spcAft>
        <a:spcPct val="0"/>
      </a:spcAft>
      <a:defRPr sz="2800" b="1" kern="1200">
        <a:solidFill>
          <a:srgbClr val="1C1C1C"/>
        </a:solidFill>
        <a:latin typeface="Verdana" pitchFamily="34" charset="0"/>
        <a:ea typeface="+mn-ea"/>
        <a:cs typeface="+mn-cs"/>
      </a:defRPr>
    </a:lvl1pPr>
    <a:lvl2pPr marL="457200" algn="r" rtl="0" fontAlgn="base">
      <a:spcBef>
        <a:spcPct val="20000"/>
      </a:spcBef>
      <a:spcAft>
        <a:spcPct val="0"/>
      </a:spcAft>
      <a:defRPr sz="2800" b="1" kern="1200">
        <a:solidFill>
          <a:srgbClr val="1C1C1C"/>
        </a:solidFill>
        <a:latin typeface="Verdana" pitchFamily="34" charset="0"/>
        <a:ea typeface="+mn-ea"/>
        <a:cs typeface="+mn-cs"/>
      </a:defRPr>
    </a:lvl2pPr>
    <a:lvl3pPr marL="914400" algn="r" rtl="0" fontAlgn="base">
      <a:spcBef>
        <a:spcPct val="20000"/>
      </a:spcBef>
      <a:spcAft>
        <a:spcPct val="0"/>
      </a:spcAft>
      <a:defRPr sz="2800" b="1" kern="1200">
        <a:solidFill>
          <a:srgbClr val="1C1C1C"/>
        </a:solidFill>
        <a:latin typeface="Verdana" pitchFamily="34" charset="0"/>
        <a:ea typeface="+mn-ea"/>
        <a:cs typeface="+mn-cs"/>
      </a:defRPr>
    </a:lvl3pPr>
    <a:lvl4pPr marL="1371600" algn="r" rtl="0" fontAlgn="base">
      <a:spcBef>
        <a:spcPct val="20000"/>
      </a:spcBef>
      <a:spcAft>
        <a:spcPct val="0"/>
      </a:spcAft>
      <a:defRPr sz="2800" b="1" kern="1200">
        <a:solidFill>
          <a:srgbClr val="1C1C1C"/>
        </a:solidFill>
        <a:latin typeface="Verdana" pitchFamily="34" charset="0"/>
        <a:ea typeface="+mn-ea"/>
        <a:cs typeface="+mn-cs"/>
      </a:defRPr>
    </a:lvl4pPr>
    <a:lvl5pPr marL="1828800" algn="r" rtl="0" fontAlgn="base">
      <a:spcBef>
        <a:spcPct val="20000"/>
      </a:spcBef>
      <a:spcAft>
        <a:spcPct val="0"/>
      </a:spcAft>
      <a:defRPr sz="2800" b="1" kern="1200">
        <a:solidFill>
          <a:srgbClr val="1C1C1C"/>
        </a:solidFill>
        <a:latin typeface="Verdana" pitchFamily="34" charset="0"/>
        <a:ea typeface="+mn-ea"/>
        <a:cs typeface="+mn-cs"/>
      </a:defRPr>
    </a:lvl5pPr>
    <a:lvl6pPr marL="2286000" algn="l" defTabSz="914400" rtl="0" eaLnBrk="1" latinLnBrk="0" hangingPunct="1">
      <a:defRPr sz="2800" b="1" kern="1200">
        <a:solidFill>
          <a:srgbClr val="1C1C1C"/>
        </a:solidFill>
        <a:latin typeface="Verdana" pitchFamily="34" charset="0"/>
        <a:ea typeface="+mn-ea"/>
        <a:cs typeface="+mn-cs"/>
      </a:defRPr>
    </a:lvl6pPr>
    <a:lvl7pPr marL="2743200" algn="l" defTabSz="914400" rtl="0" eaLnBrk="1" latinLnBrk="0" hangingPunct="1">
      <a:defRPr sz="2800" b="1" kern="1200">
        <a:solidFill>
          <a:srgbClr val="1C1C1C"/>
        </a:solidFill>
        <a:latin typeface="Verdana" pitchFamily="34" charset="0"/>
        <a:ea typeface="+mn-ea"/>
        <a:cs typeface="+mn-cs"/>
      </a:defRPr>
    </a:lvl7pPr>
    <a:lvl8pPr marL="3200400" algn="l" defTabSz="914400" rtl="0" eaLnBrk="1" latinLnBrk="0" hangingPunct="1">
      <a:defRPr sz="2800" b="1" kern="1200">
        <a:solidFill>
          <a:srgbClr val="1C1C1C"/>
        </a:solidFill>
        <a:latin typeface="Verdana" pitchFamily="34" charset="0"/>
        <a:ea typeface="+mn-ea"/>
        <a:cs typeface="+mn-cs"/>
      </a:defRPr>
    </a:lvl8pPr>
    <a:lvl9pPr marL="3657600" algn="l" defTabSz="914400" rtl="0" eaLnBrk="1" latinLnBrk="0" hangingPunct="1">
      <a:defRPr sz="2800" b="1" kern="1200">
        <a:solidFill>
          <a:srgbClr val="1C1C1C"/>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56">
          <p15:clr>
            <a:srgbClr val="A4A3A4"/>
          </p15:clr>
        </p15:guide>
        <p15:guide id="2" pos="217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A97"/>
    <a:srgbClr val="D60C8C"/>
    <a:srgbClr val="002B54"/>
    <a:srgbClr val="1C1C1C"/>
    <a:srgbClr val="FF0000"/>
    <a:srgbClr val="005D76"/>
    <a:srgbClr val="0084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527" autoAdjust="0"/>
    <p:restoredTop sz="81643" autoAdjust="0"/>
  </p:normalViewPr>
  <p:slideViewPr>
    <p:cSldViewPr>
      <p:cViewPr varScale="1">
        <p:scale>
          <a:sx n="91" d="100"/>
          <a:sy n="91" d="100"/>
        </p:scale>
        <p:origin x="-150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1398" y="-90"/>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1" y="0"/>
            <a:ext cx="2984870" cy="500936"/>
          </a:xfrm>
          <a:prstGeom prst="rect">
            <a:avLst/>
          </a:prstGeom>
          <a:noFill/>
          <a:ln w="9525">
            <a:noFill/>
            <a:miter lim="800000"/>
            <a:headEnd/>
            <a:tailEnd/>
          </a:ln>
          <a:effectLst/>
        </p:spPr>
        <p:txBody>
          <a:bodyPr vert="horz" wrap="square" lIns="92437" tIns="46218" rIns="92437" bIns="46218" numCol="1" anchor="t" anchorCtr="0" compatLnSpc="1">
            <a:prstTxWarp prst="textNoShape">
              <a:avLst/>
            </a:prstTxWarp>
          </a:bodyPr>
          <a:lstStyle>
            <a:lvl1pPr algn="l">
              <a:spcBef>
                <a:spcPct val="0"/>
              </a:spcBef>
              <a:defRPr sz="1200" b="0">
                <a:solidFill>
                  <a:schemeClr val="tx1"/>
                </a:solidFill>
                <a:latin typeface="Arial" charset="0"/>
              </a:defRPr>
            </a:lvl1pPr>
          </a:lstStyle>
          <a:p>
            <a:pPr>
              <a:defRPr/>
            </a:pPr>
            <a:endParaRPr lang="nl-NL"/>
          </a:p>
        </p:txBody>
      </p:sp>
      <p:sp>
        <p:nvSpPr>
          <p:cNvPr id="92163" name="Rectangle 3"/>
          <p:cNvSpPr>
            <a:spLocks noGrp="1" noChangeArrowheads="1"/>
          </p:cNvSpPr>
          <p:nvPr>
            <p:ph type="dt" sz="quarter" idx="1"/>
          </p:nvPr>
        </p:nvSpPr>
        <p:spPr bwMode="auto">
          <a:xfrm>
            <a:off x="3901699" y="0"/>
            <a:ext cx="2984870" cy="500936"/>
          </a:xfrm>
          <a:prstGeom prst="rect">
            <a:avLst/>
          </a:prstGeom>
          <a:noFill/>
          <a:ln w="9525">
            <a:noFill/>
            <a:miter lim="800000"/>
            <a:headEnd/>
            <a:tailEnd/>
          </a:ln>
          <a:effectLst/>
        </p:spPr>
        <p:txBody>
          <a:bodyPr vert="horz" wrap="square" lIns="92437" tIns="46218" rIns="92437" bIns="46218" numCol="1" anchor="t" anchorCtr="0" compatLnSpc="1">
            <a:prstTxWarp prst="textNoShape">
              <a:avLst/>
            </a:prstTxWarp>
          </a:bodyPr>
          <a:lstStyle>
            <a:lvl1pPr>
              <a:spcBef>
                <a:spcPct val="0"/>
              </a:spcBef>
              <a:defRPr sz="1200" b="0">
                <a:solidFill>
                  <a:schemeClr val="tx1"/>
                </a:solidFill>
                <a:latin typeface="Arial" charset="0"/>
              </a:defRPr>
            </a:lvl1pPr>
          </a:lstStyle>
          <a:p>
            <a:pPr>
              <a:defRPr/>
            </a:pPr>
            <a:fld id="{AB4AD323-5A02-401B-8B24-0F21845A1443}" type="datetime1">
              <a:rPr lang="nl-NL"/>
              <a:pPr>
                <a:defRPr/>
              </a:pPr>
              <a:t>23-4-2018</a:t>
            </a:fld>
            <a:endParaRPr lang="nl-NL"/>
          </a:p>
        </p:txBody>
      </p:sp>
      <p:sp>
        <p:nvSpPr>
          <p:cNvPr id="92164" name="Rectangle 4"/>
          <p:cNvSpPr>
            <a:spLocks noGrp="1" noChangeArrowheads="1"/>
          </p:cNvSpPr>
          <p:nvPr>
            <p:ph type="ftr" sz="quarter" idx="2"/>
          </p:nvPr>
        </p:nvSpPr>
        <p:spPr bwMode="auto">
          <a:xfrm>
            <a:off x="1" y="9516038"/>
            <a:ext cx="2984870" cy="500936"/>
          </a:xfrm>
          <a:prstGeom prst="rect">
            <a:avLst/>
          </a:prstGeom>
          <a:noFill/>
          <a:ln w="9525">
            <a:noFill/>
            <a:miter lim="800000"/>
            <a:headEnd/>
            <a:tailEnd/>
          </a:ln>
          <a:effectLst/>
        </p:spPr>
        <p:txBody>
          <a:bodyPr vert="horz" wrap="square" lIns="92437" tIns="46218" rIns="92437" bIns="46218" numCol="1" anchor="b" anchorCtr="0" compatLnSpc="1">
            <a:prstTxWarp prst="textNoShape">
              <a:avLst/>
            </a:prstTxWarp>
          </a:bodyPr>
          <a:lstStyle>
            <a:lvl1pPr algn="l">
              <a:spcBef>
                <a:spcPct val="0"/>
              </a:spcBef>
              <a:defRPr sz="1200" b="0">
                <a:solidFill>
                  <a:schemeClr val="tx1"/>
                </a:solidFill>
                <a:latin typeface="Arial" charset="0"/>
              </a:defRPr>
            </a:lvl1pPr>
          </a:lstStyle>
          <a:p>
            <a:pPr>
              <a:defRPr/>
            </a:pPr>
            <a:endParaRPr lang="nl-NL"/>
          </a:p>
        </p:txBody>
      </p:sp>
      <p:sp>
        <p:nvSpPr>
          <p:cNvPr id="92165" name="Rectangle 5"/>
          <p:cNvSpPr>
            <a:spLocks noGrp="1" noChangeArrowheads="1"/>
          </p:cNvSpPr>
          <p:nvPr>
            <p:ph type="sldNum" sz="quarter" idx="3"/>
          </p:nvPr>
        </p:nvSpPr>
        <p:spPr bwMode="auto">
          <a:xfrm>
            <a:off x="3901699" y="9516038"/>
            <a:ext cx="2984870" cy="500936"/>
          </a:xfrm>
          <a:prstGeom prst="rect">
            <a:avLst/>
          </a:prstGeom>
          <a:noFill/>
          <a:ln w="9525">
            <a:noFill/>
            <a:miter lim="800000"/>
            <a:headEnd/>
            <a:tailEnd/>
          </a:ln>
          <a:effectLst/>
        </p:spPr>
        <p:txBody>
          <a:bodyPr vert="horz" wrap="square" lIns="92437" tIns="46218" rIns="92437" bIns="46218" numCol="1" anchor="b" anchorCtr="0" compatLnSpc="1">
            <a:prstTxWarp prst="textNoShape">
              <a:avLst/>
            </a:prstTxWarp>
          </a:bodyPr>
          <a:lstStyle>
            <a:lvl1pPr>
              <a:spcBef>
                <a:spcPct val="0"/>
              </a:spcBef>
              <a:defRPr sz="1200" b="0">
                <a:solidFill>
                  <a:schemeClr val="tx1"/>
                </a:solidFill>
                <a:latin typeface="Arial" charset="0"/>
              </a:defRPr>
            </a:lvl1pPr>
          </a:lstStyle>
          <a:p>
            <a:pPr>
              <a:defRPr/>
            </a:pPr>
            <a:fld id="{19AFA040-E266-4018-A35D-3AB1DA04521F}" type="slidenum">
              <a:rPr lang="nl-NL"/>
              <a:pPr>
                <a:defRPr/>
              </a:pPr>
              <a:t>‹nr.›</a:t>
            </a:fld>
            <a:endParaRPr lang="nl-NL" dirty="0"/>
          </a:p>
        </p:txBody>
      </p:sp>
    </p:spTree>
    <p:extLst>
      <p:ext uri="{BB962C8B-B14F-4D97-AF65-F5344CB8AC3E}">
        <p14:creationId xmlns:p14="http://schemas.microsoft.com/office/powerpoint/2010/main" val="79010064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1" y="0"/>
            <a:ext cx="2984870" cy="500936"/>
          </a:xfrm>
          <a:prstGeom prst="rect">
            <a:avLst/>
          </a:prstGeom>
          <a:noFill/>
          <a:ln w="9525">
            <a:noFill/>
            <a:miter lim="800000"/>
            <a:headEnd/>
            <a:tailEnd/>
          </a:ln>
          <a:effectLst/>
        </p:spPr>
        <p:txBody>
          <a:bodyPr vert="horz" wrap="square" lIns="92437" tIns="46218" rIns="92437" bIns="46218" numCol="1" anchor="t" anchorCtr="0" compatLnSpc="1">
            <a:prstTxWarp prst="textNoShape">
              <a:avLst/>
            </a:prstTxWarp>
          </a:bodyPr>
          <a:lstStyle>
            <a:lvl1pPr algn="l">
              <a:spcBef>
                <a:spcPct val="0"/>
              </a:spcBef>
              <a:defRPr sz="1200" b="0">
                <a:solidFill>
                  <a:schemeClr val="tx1"/>
                </a:solidFill>
                <a:latin typeface="Arial" charset="0"/>
              </a:defRPr>
            </a:lvl1pPr>
          </a:lstStyle>
          <a:p>
            <a:pPr>
              <a:defRPr/>
            </a:pPr>
            <a:endParaRPr lang="nl-NL"/>
          </a:p>
        </p:txBody>
      </p:sp>
      <p:sp>
        <p:nvSpPr>
          <p:cNvPr id="88067" name="Rectangle 3"/>
          <p:cNvSpPr>
            <a:spLocks noGrp="1" noChangeArrowheads="1"/>
          </p:cNvSpPr>
          <p:nvPr>
            <p:ph type="dt" idx="1"/>
          </p:nvPr>
        </p:nvSpPr>
        <p:spPr bwMode="auto">
          <a:xfrm>
            <a:off x="3901699" y="0"/>
            <a:ext cx="2984870" cy="500936"/>
          </a:xfrm>
          <a:prstGeom prst="rect">
            <a:avLst/>
          </a:prstGeom>
          <a:noFill/>
          <a:ln w="9525">
            <a:noFill/>
            <a:miter lim="800000"/>
            <a:headEnd/>
            <a:tailEnd/>
          </a:ln>
          <a:effectLst/>
        </p:spPr>
        <p:txBody>
          <a:bodyPr vert="horz" wrap="square" lIns="92437" tIns="46218" rIns="92437" bIns="46218" numCol="1" anchor="t" anchorCtr="0" compatLnSpc="1">
            <a:prstTxWarp prst="textNoShape">
              <a:avLst/>
            </a:prstTxWarp>
          </a:bodyPr>
          <a:lstStyle>
            <a:lvl1pPr>
              <a:spcBef>
                <a:spcPct val="0"/>
              </a:spcBef>
              <a:defRPr sz="1200" b="0">
                <a:solidFill>
                  <a:schemeClr val="tx1"/>
                </a:solidFill>
                <a:latin typeface="Arial" charset="0"/>
              </a:defRPr>
            </a:lvl1pPr>
          </a:lstStyle>
          <a:p>
            <a:pPr>
              <a:defRPr/>
            </a:pPr>
            <a:fld id="{D2A94212-8C0A-4CAA-A0D1-6934226938A7}" type="datetime1">
              <a:rPr lang="nl-NL"/>
              <a:pPr>
                <a:defRPr/>
              </a:pPr>
              <a:t>23-4-2018</a:t>
            </a:fld>
            <a:endParaRPr lang="nl-NL"/>
          </a:p>
        </p:txBody>
      </p:sp>
      <p:sp>
        <p:nvSpPr>
          <p:cNvPr id="8196" name="Rectangle 4"/>
          <p:cNvSpPr>
            <a:spLocks noGrp="1" noRot="1" noChangeAspect="1" noChangeArrowheads="1" noTextEdit="1"/>
          </p:cNvSpPr>
          <p:nvPr>
            <p:ph type="sldImg" idx="2"/>
          </p:nvPr>
        </p:nvSpPr>
        <p:spPr bwMode="auto">
          <a:xfrm>
            <a:off x="938213" y="750888"/>
            <a:ext cx="5011737" cy="3757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9" name="Rectangle 5"/>
          <p:cNvSpPr>
            <a:spLocks noGrp="1" noChangeArrowheads="1"/>
          </p:cNvSpPr>
          <p:nvPr>
            <p:ph type="body" sz="quarter" idx="3"/>
          </p:nvPr>
        </p:nvSpPr>
        <p:spPr bwMode="auto">
          <a:xfrm>
            <a:off x="688817" y="4758889"/>
            <a:ext cx="5510530" cy="4508421"/>
          </a:xfrm>
          <a:prstGeom prst="rect">
            <a:avLst/>
          </a:prstGeom>
          <a:noFill/>
          <a:ln w="9525">
            <a:noFill/>
            <a:miter lim="800000"/>
            <a:headEnd/>
            <a:tailEnd/>
          </a:ln>
          <a:effectLst/>
        </p:spPr>
        <p:txBody>
          <a:bodyPr vert="horz" wrap="square" lIns="92437" tIns="46218" rIns="92437" bIns="46218" numCol="1" anchor="t" anchorCtr="0" compatLnSpc="1">
            <a:prstTxWarp prst="textNoShape">
              <a:avLst/>
            </a:prstTxWarp>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p>
        </p:txBody>
      </p:sp>
      <p:sp>
        <p:nvSpPr>
          <p:cNvPr id="88070" name="Rectangle 6"/>
          <p:cNvSpPr>
            <a:spLocks noGrp="1" noChangeArrowheads="1"/>
          </p:cNvSpPr>
          <p:nvPr>
            <p:ph type="ftr" sz="quarter" idx="4"/>
          </p:nvPr>
        </p:nvSpPr>
        <p:spPr bwMode="auto">
          <a:xfrm>
            <a:off x="1" y="9516038"/>
            <a:ext cx="2984870" cy="500936"/>
          </a:xfrm>
          <a:prstGeom prst="rect">
            <a:avLst/>
          </a:prstGeom>
          <a:noFill/>
          <a:ln w="9525">
            <a:noFill/>
            <a:miter lim="800000"/>
            <a:headEnd/>
            <a:tailEnd/>
          </a:ln>
          <a:effectLst/>
        </p:spPr>
        <p:txBody>
          <a:bodyPr vert="horz" wrap="square" lIns="92437" tIns="46218" rIns="92437" bIns="46218" numCol="1" anchor="b" anchorCtr="0" compatLnSpc="1">
            <a:prstTxWarp prst="textNoShape">
              <a:avLst/>
            </a:prstTxWarp>
          </a:bodyPr>
          <a:lstStyle>
            <a:lvl1pPr algn="l">
              <a:spcBef>
                <a:spcPct val="0"/>
              </a:spcBef>
              <a:defRPr sz="1200" b="0">
                <a:solidFill>
                  <a:schemeClr val="tx1"/>
                </a:solidFill>
                <a:latin typeface="Arial" charset="0"/>
              </a:defRPr>
            </a:lvl1pPr>
          </a:lstStyle>
          <a:p>
            <a:pPr>
              <a:defRPr/>
            </a:pPr>
            <a:endParaRPr lang="nl-NL"/>
          </a:p>
        </p:txBody>
      </p:sp>
      <p:sp>
        <p:nvSpPr>
          <p:cNvPr id="88071" name="Rectangle 7"/>
          <p:cNvSpPr>
            <a:spLocks noGrp="1" noChangeArrowheads="1"/>
          </p:cNvSpPr>
          <p:nvPr>
            <p:ph type="sldNum" sz="quarter" idx="5"/>
          </p:nvPr>
        </p:nvSpPr>
        <p:spPr bwMode="auto">
          <a:xfrm>
            <a:off x="3901699" y="9516038"/>
            <a:ext cx="2984870" cy="500936"/>
          </a:xfrm>
          <a:prstGeom prst="rect">
            <a:avLst/>
          </a:prstGeom>
          <a:noFill/>
          <a:ln w="9525">
            <a:noFill/>
            <a:miter lim="800000"/>
            <a:headEnd/>
            <a:tailEnd/>
          </a:ln>
          <a:effectLst/>
        </p:spPr>
        <p:txBody>
          <a:bodyPr vert="horz" wrap="square" lIns="92437" tIns="46218" rIns="92437" bIns="46218" numCol="1" anchor="b" anchorCtr="0" compatLnSpc="1">
            <a:prstTxWarp prst="textNoShape">
              <a:avLst/>
            </a:prstTxWarp>
          </a:bodyPr>
          <a:lstStyle>
            <a:lvl1pPr>
              <a:spcBef>
                <a:spcPct val="0"/>
              </a:spcBef>
              <a:defRPr sz="1200" b="0">
                <a:solidFill>
                  <a:schemeClr val="tx1"/>
                </a:solidFill>
                <a:latin typeface="Arial" charset="0"/>
              </a:defRPr>
            </a:lvl1pPr>
          </a:lstStyle>
          <a:p>
            <a:pPr>
              <a:defRPr/>
            </a:pPr>
            <a:fld id="{CCF44886-A327-4E06-88B9-056A331F4136}" type="slidenum">
              <a:rPr lang="nl-NL"/>
              <a:pPr>
                <a:defRPr/>
              </a:pPr>
              <a:t>‹nr.›</a:t>
            </a:fld>
            <a:endParaRPr lang="nl-NL" dirty="0"/>
          </a:p>
        </p:txBody>
      </p:sp>
    </p:spTree>
    <p:extLst>
      <p:ext uri="{BB962C8B-B14F-4D97-AF65-F5344CB8AC3E}">
        <p14:creationId xmlns:p14="http://schemas.microsoft.com/office/powerpoint/2010/main" val="2231445421"/>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Van der Heyden et al </a:t>
            </a:r>
            <a:r>
              <a:rPr lang="nl-NL" dirty="0" err="1"/>
              <a:t>Nivel</a:t>
            </a:r>
            <a:r>
              <a:rPr lang="nl-NL" dirty="0"/>
              <a:t> 2016 Kennisvraag Zorg op maat</a:t>
            </a:r>
          </a:p>
          <a:p>
            <a:r>
              <a:rPr lang="nl-NL" dirty="0"/>
              <a:t>28,7 % uit onderzoek </a:t>
            </a:r>
            <a:r>
              <a:rPr lang="nl-NL" dirty="0" err="1"/>
              <a:t>Sorensen</a:t>
            </a:r>
            <a:r>
              <a:rPr lang="nl-NL" dirty="0"/>
              <a:t> Europa</a:t>
            </a:r>
          </a:p>
          <a:p>
            <a:r>
              <a:rPr lang="nl-NL" dirty="0"/>
              <a:t> </a:t>
            </a:r>
          </a:p>
        </p:txBody>
      </p:sp>
      <p:sp>
        <p:nvSpPr>
          <p:cNvPr id="4" name="Tijdelijke aanduiding voor datum 3"/>
          <p:cNvSpPr>
            <a:spLocks noGrp="1"/>
          </p:cNvSpPr>
          <p:nvPr>
            <p:ph type="dt" idx="10"/>
          </p:nvPr>
        </p:nvSpPr>
        <p:spPr/>
        <p:txBody>
          <a:bodyPr/>
          <a:lstStyle/>
          <a:p>
            <a:pPr>
              <a:defRPr/>
            </a:pPr>
            <a:fld id="{D2A94212-8C0A-4CAA-A0D1-6934226938A7}" type="datetime1">
              <a:rPr lang="nl-NL" smtClean="0"/>
              <a:pPr>
                <a:defRPr/>
              </a:pPr>
              <a:t>23-4-2018</a:t>
            </a:fld>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CCF44886-A327-4E06-88B9-056A331F4136}" type="slidenum">
              <a:rPr lang="nl-NL" smtClean="0"/>
              <a:pPr>
                <a:defRPr/>
              </a:pPr>
              <a:t>3</a:t>
            </a:fld>
            <a:endParaRPr lang="nl-NL" dirty="0"/>
          </a:p>
        </p:txBody>
      </p:sp>
    </p:spTree>
    <p:extLst>
      <p:ext uri="{BB962C8B-B14F-4D97-AF65-F5344CB8AC3E}">
        <p14:creationId xmlns:p14="http://schemas.microsoft.com/office/powerpoint/2010/main" val="2482051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Kritisch; ook psychologische en emotionele factoren een rol</a:t>
            </a:r>
            <a:endParaRPr lang="nl-NL" dirty="0"/>
          </a:p>
        </p:txBody>
      </p:sp>
      <p:sp>
        <p:nvSpPr>
          <p:cNvPr id="4" name="Tijdelijke aanduiding voor datum 3"/>
          <p:cNvSpPr>
            <a:spLocks noGrp="1"/>
          </p:cNvSpPr>
          <p:nvPr>
            <p:ph type="dt" idx="10"/>
          </p:nvPr>
        </p:nvSpPr>
        <p:spPr/>
        <p:txBody>
          <a:bodyPr/>
          <a:lstStyle/>
          <a:p>
            <a:pPr>
              <a:defRPr/>
            </a:pPr>
            <a:fld id="{D2A94212-8C0A-4CAA-A0D1-6934226938A7}" type="datetime1">
              <a:rPr lang="nl-NL" smtClean="0"/>
              <a:pPr>
                <a:defRPr/>
              </a:pPr>
              <a:t>23-4-2018</a:t>
            </a:fld>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CCF44886-A327-4E06-88B9-056A331F4136}" type="slidenum">
              <a:rPr lang="nl-NL" smtClean="0"/>
              <a:pPr>
                <a:defRPr/>
              </a:pPr>
              <a:t>4</a:t>
            </a:fld>
            <a:endParaRPr lang="nl-NL" dirty="0"/>
          </a:p>
        </p:txBody>
      </p:sp>
    </p:spTree>
    <p:extLst>
      <p:ext uri="{BB962C8B-B14F-4D97-AF65-F5344CB8AC3E}">
        <p14:creationId xmlns:p14="http://schemas.microsoft.com/office/powerpoint/2010/main" val="1887754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Zelf 50% als</a:t>
            </a:r>
            <a:r>
              <a:rPr lang="nl-NL" baseline="0" dirty="0" smtClean="0"/>
              <a:t> je heel brede definitie aanhoudt</a:t>
            </a:r>
            <a:endParaRPr lang="nl-NL" dirty="0"/>
          </a:p>
        </p:txBody>
      </p:sp>
      <p:sp>
        <p:nvSpPr>
          <p:cNvPr id="4" name="Tijdelijke aanduiding voor datum 3"/>
          <p:cNvSpPr>
            <a:spLocks noGrp="1"/>
          </p:cNvSpPr>
          <p:nvPr>
            <p:ph type="dt" idx="10"/>
          </p:nvPr>
        </p:nvSpPr>
        <p:spPr/>
        <p:txBody>
          <a:bodyPr/>
          <a:lstStyle/>
          <a:p>
            <a:pPr>
              <a:defRPr/>
            </a:pPr>
            <a:fld id="{D2A94212-8C0A-4CAA-A0D1-6934226938A7}" type="datetime1">
              <a:rPr lang="nl-NL" smtClean="0"/>
              <a:pPr>
                <a:defRPr/>
              </a:pPr>
              <a:t>23-4-2018</a:t>
            </a:fld>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CCF44886-A327-4E06-88B9-056A331F4136}" type="slidenum">
              <a:rPr lang="nl-NL" smtClean="0"/>
              <a:pPr>
                <a:defRPr/>
              </a:pPr>
              <a:t>7</a:t>
            </a:fld>
            <a:endParaRPr lang="nl-NL" dirty="0"/>
          </a:p>
        </p:txBody>
      </p:sp>
    </p:spTree>
    <p:extLst>
      <p:ext uri="{BB962C8B-B14F-4D97-AF65-F5344CB8AC3E}">
        <p14:creationId xmlns:p14="http://schemas.microsoft.com/office/powerpoint/2010/main" val="1581902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5-6 jaar verschil</a:t>
            </a:r>
          </a:p>
          <a:p>
            <a:r>
              <a:rPr lang="nl-NL" dirty="0" smtClean="0"/>
              <a:t>18 jaar verschil gezonde levensverwachting</a:t>
            </a:r>
          </a:p>
          <a:p>
            <a:r>
              <a:rPr lang="nl-NL" dirty="0" smtClean="0"/>
              <a:t>Verschil in</a:t>
            </a:r>
            <a:r>
              <a:rPr lang="nl-NL" baseline="0" dirty="0" smtClean="0"/>
              <a:t> jaren in goede kwaliteit wordt groter (</a:t>
            </a:r>
            <a:r>
              <a:rPr lang="nl-NL" baseline="0" dirty="0" err="1" smtClean="0"/>
              <a:t>Ntvg</a:t>
            </a:r>
            <a:r>
              <a:rPr lang="nl-NL" baseline="0" dirty="0" smtClean="0"/>
              <a:t> 2017)</a:t>
            </a:r>
          </a:p>
          <a:p>
            <a:r>
              <a:rPr lang="nl-NL" altLang="en-US" dirty="0" smtClean="0">
                <a:latin typeface="Times New Roman" pitchFamily="18" charset="0"/>
              </a:rPr>
              <a:t>Het verschil in levensverwachting bij geboorte tussen laag- en hoogopgeleide mannen en vrouwen in de periode 2009-2012 is 6,3 respectievelijk 6,1 jaar </a:t>
            </a:r>
          </a:p>
          <a:p>
            <a:r>
              <a:rPr lang="nl-NL" altLang="en-US" dirty="0" smtClean="0">
                <a:latin typeface="Times New Roman" pitchFamily="18" charset="0"/>
              </a:rPr>
              <a:t>verschil in gezonde levensverwachting mannen 18,5 en vrouwen 19 jaar</a:t>
            </a:r>
          </a:p>
          <a:p>
            <a:r>
              <a:rPr lang="nl-NL" sz="1200" b="0" i="0" u="none" strike="noStrike" kern="1200" baseline="0" dirty="0" err="1" smtClean="0">
                <a:solidFill>
                  <a:schemeClr val="tx1"/>
                </a:solidFill>
                <a:latin typeface="Arial" charset="0"/>
                <a:ea typeface="+mn-ea"/>
                <a:cs typeface="+mn-cs"/>
              </a:rPr>
              <a:t>lageropgeleiden</a:t>
            </a:r>
            <a:r>
              <a:rPr lang="nl-NL" sz="1200" b="0" i="0" u="none" strike="noStrike" kern="1200" baseline="0" dirty="0" smtClean="0">
                <a:solidFill>
                  <a:schemeClr val="tx1"/>
                </a:solidFill>
                <a:latin typeface="Arial" charset="0"/>
                <a:ea typeface="+mn-ea"/>
                <a:cs typeface="+mn-cs"/>
              </a:rPr>
              <a:t> leven niet alleen korter, maar brengen ook meer jaren door in slechte gezondheid.</a:t>
            </a:r>
          </a:p>
          <a:p>
            <a:r>
              <a:rPr lang="nl-NL" sz="1200" b="0" i="0" u="none" strike="noStrike" kern="1200" baseline="0" dirty="0" smtClean="0">
                <a:solidFill>
                  <a:schemeClr val="tx1"/>
                </a:solidFill>
                <a:latin typeface="Arial" charset="0"/>
                <a:ea typeface="+mn-ea"/>
                <a:cs typeface="+mn-cs"/>
              </a:rPr>
              <a:t>Deze bevindingen worden verklaard door een verscheidenheid van mechanismen, onder andere de invloed van opleiding op leefstijl en het type werk.4,5</a:t>
            </a:r>
          </a:p>
          <a:p>
            <a:r>
              <a:rPr lang="nl-NL" sz="1200" b="0" i="0" u="none" strike="noStrike" kern="1200" baseline="0" dirty="0" smtClean="0">
                <a:solidFill>
                  <a:schemeClr val="tx1"/>
                </a:solidFill>
                <a:latin typeface="Arial" charset="0"/>
                <a:ea typeface="+mn-ea"/>
                <a:cs typeface="+mn-cs"/>
              </a:rPr>
              <a:t>de gezonde levensverwachting.  Deze maat wordt berekend door gegevens over sterfte te combineren met gegevens afkomstig uit gezondheidsenquêtes over ervaren gezondheid of de afwezigheid van diverse beperkingen.</a:t>
            </a:r>
            <a:r>
              <a:rPr lang="en-US" sz="1200" b="0" i="0" u="none" strike="noStrike" kern="1200" baseline="0" dirty="0" smtClean="0">
                <a:solidFill>
                  <a:schemeClr val="tx1"/>
                </a:solidFill>
                <a:latin typeface="Arial" charset="0"/>
                <a:ea typeface="+mn-ea"/>
                <a:cs typeface="+mn-cs"/>
              </a:rPr>
              <a:t> (‘quality-adjusted life expectancy’, QALE). In </a:t>
            </a:r>
            <a:r>
              <a:rPr lang="nl-NL" sz="1200" b="0" i="0" u="none" strike="noStrike" kern="1200" baseline="0" dirty="0" smtClean="0">
                <a:solidFill>
                  <a:schemeClr val="tx1"/>
                </a:solidFill>
                <a:latin typeface="Arial" charset="0"/>
                <a:ea typeface="+mn-ea"/>
                <a:cs typeface="+mn-cs"/>
              </a:rPr>
              <a:t>plaats van ervaren gezondheid of de afwezigheid van beperkingen wordt bij QALE gebruikgemaakt van gegevens over </a:t>
            </a:r>
            <a:r>
              <a:rPr lang="nl-NL" sz="1200" b="0" i="0" u="none" strike="noStrike" kern="1200" baseline="0" dirty="0" err="1" smtClean="0">
                <a:solidFill>
                  <a:schemeClr val="tx1"/>
                </a:solidFill>
                <a:latin typeface="Arial" charset="0"/>
                <a:ea typeface="+mn-ea"/>
                <a:cs typeface="+mn-cs"/>
              </a:rPr>
              <a:t>gezondheidsgerelateerde</a:t>
            </a:r>
            <a:r>
              <a:rPr lang="nl-NL" sz="1200" b="0" i="0" u="none" strike="noStrike" kern="1200" baseline="0" dirty="0" smtClean="0">
                <a:solidFill>
                  <a:schemeClr val="tx1"/>
                </a:solidFill>
                <a:latin typeface="Arial" charset="0"/>
                <a:ea typeface="+mn-ea"/>
                <a:cs typeface="+mn-cs"/>
              </a:rPr>
              <a:t> kwaliteit van leven. De QALE kan worden opgevat als het equivalent van het</a:t>
            </a:r>
          </a:p>
          <a:p>
            <a:r>
              <a:rPr lang="nl-NL" sz="1200" b="0" i="0" u="none" strike="noStrike" kern="1200" baseline="0" dirty="0" smtClean="0">
                <a:solidFill>
                  <a:schemeClr val="tx1"/>
                </a:solidFill>
                <a:latin typeface="Arial" charset="0"/>
                <a:ea typeface="+mn-ea"/>
                <a:cs typeface="+mn-cs"/>
              </a:rPr>
              <a:t>aantal jaren doorgebracht in perfecte gezondheid.</a:t>
            </a:r>
            <a:endParaRPr lang="en-US" altLang="en-US" dirty="0" smtClean="0">
              <a:latin typeface="Times New Roman" pitchFamily="18" charset="0"/>
            </a:endParaRPr>
          </a:p>
          <a:p>
            <a:endParaRPr lang="nl-NL" dirty="0"/>
          </a:p>
        </p:txBody>
      </p:sp>
      <p:sp>
        <p:nvSpPr>
          <p:cNvPr id="4" name="Tijdelijke aanduiding voor datum 3"/>
          <p:cNvSpPr>
            <a:spLocks noGrp="1"/>
          </p:cNvSpPr>
          <p:nvPr>
            <p:ph type="dt" idx="10"/>
          </p:nvPr>
        </p:nvSpPr>
        <p:spPr/>
        <p:txBody>
          <a:bodyPr/>
          <a:lstStyle/>
          <a:p>
            <a:pPr>
              <a:defRPr/>
            </a:pPr>
            <a:fld id="{D2A94212-8C0A-4CAA-A0D1-6934226938A7}" type="datetime1">
              <a:rPr lang="nl-NL" smtClean="0"/>
              <a:pPr>
                <a:defRPr/>
              </a:pPr>
              <a:t>23-4-2018</a:t>
            </a:fld>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CCF44886-A327-4E06-88B9-056A331F4136}" type="slidenum">
              <a:rPr lang="nl-NL" smtClean="0"/>
              <a:pPr>
                <a:defRPr/>
              </a:pPr>
              <a:t>9</a:t>
            </a:fld>
            <a:endParaRPr lang="nl-NL" dirty="0"/>
          </a:p>
        </p:txBody>
      </p:sp>
    </p:spTree>
    <p:extLst>
      <p:ext uri="{BB962C8B-B14F-4D97-AF65-F5344CB8AC3E}">
        <p14:creationId xmlns:p14="http://schemas.microsoft.com/office/powerpoint/2010/main" val="1401223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wrap="square" numCol="1" anchor="t" anchorCtr="0" compatLnSpc="1">
            <a:prstTxWarp prst="textNoShape">
              <a:avLst/>
            </a:prstTxWarp>
          </a:bodyPr>
          <a:lstStyle/>
          <a:p>
            <a:r>
              <a:rPr lang="nl-NL" altLang="nl-NL" sz="2800"/>
              <a:t>Langdurig ongezonde omstandigheden</a:t>
            </a:r>
            <a:endParaRPr lang="nl-NL" altLang="nl-NL"/>
          </a:p>
          <a:p>
            <a:pPr lvl="1"/>
            <a:r>
              <a:rPr lang="nl-NL" altLang="nl-NL"/>
              <a:t>Armoede – slechte huisvesting – geweld – fijnstof – onvoldoende groen</a:t>
            </a:r>
          </a:p>
          <a:p>
            <a:pPr lvl="1"/>
            <a:r>
              <a:rPr lang="nl-NL" altLang="nl-NL"/>
              <a:t>Ongezonde leefstijl</a:t>
            </a:r>
          </a:p>
          <a:p>
            <a:pPr lvl="1"/>
            <a:r>
              <a:rPr lang="nl-NL" altLang="nl-NL"/>
              <a:t>migratiestress</a:t>
            </a:r>
          </a:p>
          <a:p>
            <a:pPr lvl="1"/>
            <a:r>
              <a:rPr lang="nl-NL" altLang="nl-NL"/>
              <a:t>Gebrek aan zinvolle dagbesteding </a:t>
            </a:r>
          </a:p>
          <a:p>
            <a:pPr lvl="1"/>
            <a:r>
              <a:rPr lang="nl-NL" altLang="nl-NL"/>
              <a:t>Sociale uitsluiting – eenzaamheid - discriminatie</a:t>
            </a:r>
          </a:p>
          <a:p>
            <a:r>
              <a:rPr lang="nl-NL" altLang="nl-NL" sz="2800"/>
              <a:t>-&gt;  laag gevoel zelfwaarde en self-efficacy</a:t>
            </a:r>
          </a:p>
          <a:p>
            <a:r>
              <a:rPr lang="nl-NL" altLang="nl-NL" sz="2800"/>
              <a:t>+ Tekortschietende gezondheidsvaardigheden</a:t>
            </a:r>
          </a:p>
          <a:p>
            <a:r>
              <a:rPr lang="nl-NL" altLang="nl-NL" sz="2800"/>
              <a:t>-&gt; chronische stress </a:t>
            </a:r>
            <a:r>
              <a:rPr lang="nl-NL" altLang="nl-NL"/>
              <a:t>overstijgt vermogen lichaam zich aan te passen (allostasis)-&gt; direct hormonaal effect: meer atherosclerose – meer DM</a:t>
            </a:r>
          </a:p>
          <a:p>
            <a:r>
              <a:rPr lang="nl-NL" altLang="nl-NL"/>
              <a:t>Tekortschietende gezondheidsvaardigheden</a:t>
            </a:r>
          </a:p>
          <a:p>
            <a:r>
              <a:rPr lang="nl-NL" altLang="nl-NL"/>
              <a:t>-&gt; minder goed voor gezondheid zorgen</a:t>
            </a:r>
          </a:p>
          <a:p>
            <a:r>
              <a:rPr lang="nl-NL" altLang="nl-NL"/>
              <a:t>-&gt; ook daar ontevreden / onzeker over</a:t>
            </a:r>
          </a:p>
          <a:p>
            <a:r>
              <a:rPr lang="nl-NL" altLang="nl-NL"/>
              <a:t>-&gt; nog lager gevoel zelfwaarde</a:t>
            </a:r>
          </a:p>
          <a:p>
            <a:pPr lvl="1"/>
            <a:r>
              <a:rPr lang="nl-NL" altLang="nl-NL"/>
              <a:t>Laaggeletterdheid – taalbarriere – stress – uitputting – ouderdom </a:t>
            </a:r>
          </a:p>
          <a:p>
            <a:pPr lvl="1"/>
            <a:r>
              <a:rPr lang="nl-NL" altLang="nl-NL"/>
              <a:t>Fysieke beperkingen</a:t>
            </a:r>
          </a:p>
          <a:p>
            <a:pPr eaLnBrk="1" hangingPunct="1">
              <a:spcBef>
                <a:spcPct val="0"/>
              </a:spcBef>
            </a:pPr>
            <a:r>
              <a:rPr lang="nl-NL" altLang="nl-NL" i="1">
                <a:solidFill>
                  <a:srgbClr val="953735"/>
                </a:solidFill>
              </a:rPr>
              <a:t>Kirkengen 2010 epidemiologisch bewijs schadelijke effecten chronische tegenslag (allostatic load) </a:t>
            </a:r>
            <a:r>
              <a:rPr lang="en-US" altLang="nl-NL" i="1">
                <a:solidFill>
                  <a:srgbClr val="953735"/>
                </a:solidFill>
              </a:rPr>
              <a:t>Commission on social determinants of health et al. Achieving health equity: from root causes to fair outcomes: Commission on Social Determinants of Health, Interim statement. 2007.</a:t>
            </a:r>
          </a:p>
          <a:p>
            <a:pPr eaLnBrk="1" hangingPunct="1">
              <a:spcBef>
                <a:spcPct val="0"/>
              </a:spcBef>
            </a:pPr>
            <a:r>
              <a:rPr lang="nl-NL" altLang="nl-NL" i="1">
                <a:solidFill>
                  <a:srgbClr val="953735"/>
                </a:solidFill>
              </a:rPr>
              <a:t>Tomasdottir 2016 existentiele ongemak (gebrek zelfwaardering, , sociale contacten: draagt bij ana allostatic load en ziekte wel</a:t>
            </a:r>
          </a:p>
          <a:p>
            <a:pPr eaLnBrk="1" hangingPunct="1">
              <a:spcBef>
                <a:spcPct val="0"/>
              </a:spcBef>
            </a:pPr>
            <a:endParaRPr lang="en-US" altLang="nl-NL" i="1">
              <a:solidFill>
                <a:srgbClr val="953735"/>
              </a:solidFill>
            </a:endParaRPr>
          </a:p>
          <a:p>
            <a:endParaRPr lang="nl-NL" altLang="nl-NL"/>
          </a:p>
        </p:txBody>
      </p:sp>
      <p:sp>
        <p:nvSpPr>
          <p:cNvPr id="2662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0730069-1A6F-4206-B3D1-4DC66FD1B9B1}" type="slidenum">
              <a:rPr lang="nl-NL" altLang="nl-NL"/>
              <a:pPr/>
              <a:t>10</a:t>
            </a:fld>
            <a:endParaRPr lang="nl-NL" altLang="nl-NL"/>
          </a:p>
        </p:txBody>
      </p:sp>
    </p:spTree>
    <p:extLst>
      <p:ext uri="{BB962C8B-B14F-4D97-AF65-F5344CB8AC3E}">
        <p14:creationId xmlns:p14="http://schemas.microsoft.com/office/powerpoint/2010/main" val="3761921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 de literatuur is bekend dat communicatie tussen patiënten met lage gezondheidsvaardigheden en zorgverleners vaak moeizaam verloopt (</a:t>
            </a:r>
            <a:r>
              <a:rPr lang="nl-NL" dirty="0" err="1"/>
              <a:t>PaascheOrlow</a:t>
            </a:r>
            <a:r>
              <a:rPr lang="nl-NL" dirty="0"/>
              <a:t> en Wolf, 2007). Patiënten met lage gezondheidsvaardigheden geven aan dat zij negatieve ervaringen hebben met communicatie en bejegening door hulpverleners (Hendriks e.a., 2013; Morris e.a., 2011). De problemen doen zich zowel voor ten aanzien van communicatie in het algemeen als ten aanzien van samen beslissen. Deze processen worden door patiënten als te ingewikkeld ervaren. Uit Amerikaans onderzoek is bekend dat mensen met lage gezondheidsvaardigheden zich passiever opstellen in het consult met een zorgverlener (Katz e.a., 2007; </a:t>
            </a:r>
            <a:r>
              <a:rPr lang="nl-NL" dirty="0" err="1"/>
              <a:t>Paasche-Orlow</a:t>
            </a:r>
            <a:r>
              <a:rPr lang="nl-NL" dirty="0"/>
              <a:t> en Wolf, 2007). In een recent Nederlands onderzoek naar de barrières t.a.v. communicatie van chronische patiënten met zorgverleners bleek dat lage gezondheidsvaardigheden één van de belangrijkste belemmerende factoren was voor participatie van patiënten in het consult (</a:t>
            </a:r>
            <a:r>
              <a:rPr lang="nl-NL" dirty="0" err="1"/>
              <a:t>Henselmans</a:t>
            </a:r>
            <a:r>
              <a:rPr lang="nl-NL" dirty="0"/>
              <a:t> e.a., 2015). De meest voorkomende redenen die door patiënten genoemd werden waren dat zij niet lastig wilden zijn, dat ze het gevoel hadden dat er te weinig tijd was en dat ze pas na afloop van het consult bedachten </a:t>
            </a:r>
          </a:p>
          <a:p>
            <a:r>
              <a:rPr lang="nl-NL" dirty="0"/>
              <a:t>NIVEL KENNISVRAAG − ZORG OP MAAT  55</a:t>
            </a:r>
          </a:p>
          <a:p>
            <a:r>
              <a:rPr lang="nl-NL" dirty="0"/>
              <a:t> </a:t>
            </a:r>
          </a:p>
          <a:p>
            <a:r>
              <a:rPr lang="nl-NL" dirty="0"/>
              <a:t>wat ze hadden willen vragen. zij zijn minder zelfverzekerd en zien meer barrières om aan het gesprek deel te nemen (</a:t>
            </a:r>
            <a:r>
              <a:rPr lang="nl-NL" dirty="0" err="1"/>
              <a:t>Henselmans</a:t>
            </a:r>
            <a:r>
              <a:rPr lang="nl-NL" dirty="0"/>
              <a:t> e.a., 2015).</a:t>
            </a:r>
          </a:p>
        </p:txBody>
      </p:sp>
      <p:sp>
        <p:nvSpPr>
          <p:cNvPr id="4" name="Tijdelijke aanduiding voor datum 3"/>
          <p:cNvSpPr>
            <a:spLocks noGrp="1"/>
          </p:cNvSpPr>
          <p:nvPr>
            <p:ph type="dt" idx="10"/>
          </p:nvPr>
        </p:nvSpPr>
        <p:spPr/>
        <p:txBody>
          <a:bodyPr/>
          <a:lstStyle/>
          <a:p>
            <a:pPr>
              <a:defRPr/>
            </a:pPr>
            <a:fld id="{D2A94212-8C0A-4CAA-A0D1-6934226938A7}" type="datetime1">
              <a:rPr lang="nl-NL" smtClean="0"/>
              <a:pPr>
                <a:defRPr/>
              </a:pPr>
              <a:t>23-4-2018</a:t>
            </a:fld>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CCF44886-A327-4E06-88B9-056A331F4136}" type="slidenum">
              <a:rPr lang="nl-NL" smtClean="0"/>
              <a:pPr>
                <a:defRPr/>
              </a:pPr>
              <a:t>14</a:t>
            </a:fld>
            <a:endParaRPr lang="nl-NL" dirty="0"/>
          </a:p>
        </p:txBody>
      </p:sp>
    </p:spTree>
    <p:extLst>
      <p:ext uri="{BB962C8B-B14F-4D97-AF65-F5344CB8AC3E}">
        <p14:creationId xmlns:p14="http://schemas.microsoft.com/office/powerpoint/2010/main" val="3915682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jdelijke aanduiding voor dia-afbeelding 1"/>
          <p:cNvSpPr>
            <a:spLocks noGrp="1" noRot="1" noChangeAspect="1" noTextEdit="1"/>
          </p:cNvSpPr>
          <p:nvPr>
            <p:ph type="sldImg"/>
          </p:nvPr>
        </p:nvSpPr>
        <p:spPr>
          <a:ln/>
        </p:spPr>
      </p:sp>
      <p:sp>
        <p:nvSpPr>
          <p:cNvPr id="87043"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dirty="0" smtClean="0"/>
              <a:t>Moeite om te communiceren met artsen en andere zorgverleners (</a:t>
            </a:r>
            <a:r>
              <a:rPr lang="nl-NL" dirty="0" err="1" smtClean="0"/>
              <a:t>Schillinger</a:t>
            </a:r>
            <a:r>
              <a:rPr lang="nl-NL" dirty="0" smtClean="0"/>
              <a:t> e.a., 2004), nemen minder vaak zelf beslissingen met betrekking tot de behandeling van hun ziekte (</a:t>
            </a:r>
            <a:r>
              <a:rPr lang="nl-NL" dirty="0" err="1" smtClean="0"/>
              <a:t>Sarkar</a:t>
            </a:r>
            <a:r>
              <a:rPr lang="nl-NL" dirty="0" smtClean="0"/>
              <a:t> e.a., 2011) en ervaren meer problemen op het gebied van zelfmanagement (Cavanaugh e.a., 2011). Daarnaast krijgen mensen met lage gezondheidsvaardigheden vaker te maken met ernstige medicatiefouten (</a:t>
            </a:r>
            <a:r>
              <a:rPr lang="nl-NL" dirty="0" err="1" smtClean="0"/>
              <a:t>Schillinger</a:t>
            </a:r>
            <a:r>
              <a:rPr lang="nl-NL" dirty="0" smtClean="0"/>
              <a:t> e.a., 2005), worden ze vaker opgenomen in een ziekenhuis of op de spoedeisende hulp (Baker e.a., 2002), nemen ze minder vaak deel aan vaccinatieprogramma’s (Sanders e.a. 2009), en komen ze eerder te overlijden (</a:t>
            </a:r>
            <a:r>
              <a:rPr lang="nl-NL" dirty="0" err="1" smtClean="0"/>
              <a:t>Bostock</a:t>
            </a:r>
            <a:r>
              <a:rPr lang="nl-NL" dirty="0" smtClean="0"/>
              <a:t> en </a:t>
            </a:r>
            <a:r>
              <a:rPr lang="nl-NL" dirty="0" err="1" smtClean="0"/>
              <a:t>Steptoe</a:t>
            </a:r>
            <a:r>
              <a:rPr lang="nl-NL" dirty="0" smtClean="0"/>
              <a:t>, 2012) dan mensen met betere gezondheidsvaardigheden. De Wereldgezondheidsorganisatie (WHO) beschouwt gezondheidsvaardigheden daarom ook als een centrale determinant van ongelijkheid in gezondheid (WHO, 2007). </a:t>
            </a:r>
          </a:p>
          <a:p>
            <a:endParaRPr lang="en-US" altLang="en-US" dirty="0">
              <a:latin typeface="Times New Roman" pitchFamily="18" charset="0"/>
              <a:ea typeface="ＭＳ Ｐゴシック" pitchFamily="34" charset="-128"/>
            </a:endParaRPr>
          </a:p>
        </p:txBody>
      </p:sp>
      <p:sp>
        <p:nvSpPr>
          <p:cNvPr id="87044"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Times New Roman" pitchFamily="18" charset="0"/>
                <a:ea typeface="ＭＳ Ｐゴシック" pitchFamily="34" charset="-128"/>
              </a:defRPr>
            </a:lvl1pPr>
            <a:lvl2pPr marL="715126" indent="-274034" eaLnBrk="0" hangingPunct="0">
              <a:spcBef>
                <a:spcPct val="30000"/>
              </a:spcBef>
              <a:defRPr sz="1100">
                <a:solidFill>
                  <a:schemeClr val="tx1"/>
                </a:solidFill>
                <a:latin typeface="Times New Roman" pitchFamily="18" charset="0"/>
                <a:ea typeface="ＭＳ Ｐゴシック" pitchFamily="34" charset="-128"/>
              </a:defRPr>
            </a:lvl2pPr>
            <a:lvl3pPr marL="1100532" indent="-219813" eaLnBrk="0" hangingPunct="0">
              <a:spcBef>
                <a:spcPct val="30000"/>
              </a:spcBef>
              <a:defRPr sz="1100">
                <a:solidFill>
                  <a:schemeClr val="tx1"/>
                </a:solidFill>
                <a:latin typeface="Times New Roman" pitchFamily="18" charset="0"/>
                <a:ea typeface="ＭＳ Ｐゴシック" pitchFamily="34" charset="-128"/>
              </a:defRPr>
            </a:lvl3pPr>
            <a:lvl4pPr marL="1541623" indent="-219813" eaLnBrk="0" hangingPunct="0">
              <a:spcBef>
                <a:spcPct val="30000"/>
              </a:spcBef>
              <a:defRPr sz="1100">
                <a:solidFill>
                  <a:schemeClr val="tx1"/>
                </a:solidFill>
                <a:latin typeface="Times New Roman" pitchFamily="18" charset="0"/>
                <a:ea typeface="ＭＳ Ｐゴシック" pitchFamily="34" charset="-128"/>
              </a:defRPr>
            </a:lvl4pPr>
            <a:lvl5pPr marL="1982715" indent="-219813" eaLnBrk="0" hangingPunct="0">
              <a:spcBef>
                <a:spcPct val="30000"/>
              </a:spcBef>
              <a:defRPr sz="1100">
                <a:solidFill>
                  <a:schemeClr val="tx1"/>
                </a:solidFill>
                <a:latin typeface="Times New Roman" pitchFamily="18" charset="0"/>
                <a:ea typeface="ＭＳ Ｐゴシック" pitchFamily="34" charset="-128"/>
              </a:defRPr>
            </a:lvl5pPr>
            <a:lvl6pPr marL="2404757" indent="-219813" eaLnBrk="0" fontAlgn="base" hangingPunct="0">
              <a:spcBef>
                <a:spcPct val="30000"/>
              </a:spcBef>
              <a:spcAft>
                <a:spcPct val="0"/>
              </a:spcAft>
              <a:defRPr sz="1100">
                <a:solidFill>
                  <a:schemeClr val="tx1"/>
                </a:solidFill>
                <a:latin typeface="Times New Roman" pitchFamily="18" charset="0"/>
                <a:ea typeface="ＭＳ Ｐゴシック" pitchFamily="34" charset="-128"/>
              </a:defRPr>
            </a:lvl6pPr>
            <a:lvl7pPr marL="2826798" indent="-219813" eaLnBrk="0" fontAlgn="base" hangingPunct="0">
              <a:spcBef>
                <a:spcPct val="30000"/>
              </a:spcBef>
              <a:spcAft>
                <a:spcPct val="0"/>
              </a:spcAft>
              <a:defRPr sz="1100">
                <a:solidFill>
                  <a:schemeClr val="tx1"/>
                </a:solidFill>
                <a:latin typeface="Times New Roman" pitchFamily="18" charset="0"/>
                <a:ea typeface="ＭＳ Ｐゴシック" pitchFamily="34" charset="-128"/>
              </a:defRPr>
            </a:lvl7pPr>
            <a:lvl8pPr marL="3248839" indent="-219813" eaLnBrk="0" fontAlgn="base" hangingPunct="0">
              <a:spcBef>
                <a:spcPct val="30000"/>
              </a:spcBef>
              <a:spcAft>
                <a:spcPct val="0"/>
              </a:spcAft>
              <a:defRPr sz="1100">
                <a:solidFill>
                  <a:schemeClr val="tx1"/>
                </a:solidFill>
                <a:latin typeface="Times New Roman" pitchFamily="18" charset="0"/>
                <a:ea typeface="ＭＳ Ｐゴシック" pitchFamily="34" charset="-128"/>
              </a:defRPr>
            </a:lvl8pPr>
            <a:lvl9pPr marL="3670881" indent="-219813" eaLnBrk="0" fontAlgn="base" hangingPunct="0">
              <a:spcBef>
                <a:spcPct val="30000"/>
              </a:spcBef>
              <a:spcAft>
                <a:spcPct val="0"/>
              </a:spcAft>
              <a:defRPr sz="1100">
                <a:solidFill>
                  <a:schemeClr val="tx1"/>
                </a:solidFill>
                <a:latin typeface="Times New Roman" pitchFamily="18" charset="0"/>
                <a:ea typeface="ＭＳ Ｐゴシック" pitchFamily="34" charset="-128"/>
              </a:defRPr>
            </a:lvl9pPr>
          </a:lstStyle>
          <a:p>
            <a:pPr eaLnBrk="1" hangingPunct="1">
              <a:spcBef>
                <a:spcPct val="0"/>
              </a:spcBef>
            </a:pPr>
            <a:fld id="{EA237DE3-1993-4D01-99C6-54EB5448ABAA}" type="slidenum">
              <a:rPr lang="nl-NL" altLang="en-US" sz="1200"/>
              <a:pPr eaLnBrk="1" hangingPunct="1">
                <a:spcBef>
                  <a:spcPct val="0"/>
                </a:spcBef>
              </a:pPr>
              <a:t>16</a:t>
            </a:fld>
            <a:endParaRPr lang="nl-NL" altLang="en-US" sz="1200"/>
          </a:p>
        </p:txBody>
      </p:sp>
    </p:spTree>
    <p:extLst>
      <p:ext uri="{BB962C8B-B14F-4D97-AF65-F5344CB8AC3E}">
        <p14:creationId xmlns:p14="http://schemas.microsoft.com/office/powerpoint/2010/main" val="248899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jdelijke aanduiding voor dia-afbeelding 1"/>
          <p:cNvSpPr>
            <a:spLocks noGrp="1" noRot="1" noChangeAspect="1" noTextEdit="1"/>
          </p:cNvSpPr>
          <p:nvPr>
            <p:ph type="sldImg"/>
          </p:nvPr>
        </p:nvSpPr>
        <p:spPr>
          <a:ln/>
        </p:spPr>
      </p:sp>
      <p:sp>
        <p:nvSpPr>
          <p:cNvPr id="11264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l-NL"/>
          </a:p>
        </p:txBody>
      </p:sp>
      <p:sp>
        <p:nvSpPr>
          <p:cNvPr id="112644"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02684DC-87A3-4C01-A762-778C87427C5F}" type="slidenum">
              <a:rPr lang="nl-NL" altLang="nl-NL" smtClean="0"/>
              <a:pPr eaLnBrk="1" hangingPunct="1"/>
              <a:t>27</a:t>
            </a:fld>
            <a:endParaRPr lang="nl-NL" altLang="nl-NL"/>
          </a:p>
        </p:txBody>
      </p:sp>
    </p:spTree>
    <p:extLst>
      <p:ext uri="{BB962C8B-B14F-4D97-AF65-F5344CB8AC3E}">
        <p14:creationId xmlns:p14="http://schemas.microsoft.com/office/powerpoint/2010/main" val="2742220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Afbeelding 4" descr="Pharos_PPT_LayOut_titlepage_v3_okt201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userDrawn="1"/>
        </p:nvSpPr>
        <p:spPr bwMode="auto">
          <a:xfrm>
            <a:off x="6877050" y="6453188"/>
            <a:ext cx="1892300" cy="274637"/>
          </a:xfrm>
          <a:prstGeom prst="rect">
            <a:avLst/>
          </a:prstGeom>
          <a:noFill/>
          <a:ln w="9525">
            <a:noFill/>
            <a:miter lim="800000"/>
            <a:headEnd/>
            <a:tailEnd/>
          </a:ln>
          <a:effectLst/>
        </p:spPr>
        <p:txBody>
          <a:bodyPr>
            <a:spAutoFit/>
          </a:bodyPr>
          <a:lstStyle/>
          <a:p>
            <a:pPr algn="l">
              <a:spcBef>
                <a:spcPct val="0"/>
              </a:spcBef>
              <a:defRPr/>
            </a:pPr>
            <a:endParaRPr lang="nl-NL" sz="1200" dirty="0">
              <a:solidFill>
                <a:schemeClr val="tx1"/>
              </a:solidFill>
              <a:latin typeface="Interstate" pitchFamily="50" charset="0"/>
            </a:endParaRPr>
          </a:p>
        </p:txBody>
      </p:sp>
      <p:sp>
        <p:nvSpPr>
          <p:cNvPr id="98307" name="Rectangle 3"/>
          <p:cNvSpPr>
            <a:spLocks noGrp="1" noChangeArrowheads="1"/>
          </p:cNvSpPr>
          <p:nvPr>
            <p:ph type="subTitle" idx="1"/>
          </p:nvPr>
        </p:nvSpPr>
        <p:spPr>
          <a:xfrm>
            <a:off x="1371600" y="3886200"/>
            <a:ext cx="6400800" cy="1752600"/>
          </a:xfrm>
          <a:prstGeom prst="rect">
            <a:avLst/>
          </a:prstGeom>
        </p:spPr>
        <p:txBody>
          <a:bodyPr/>
          <a:lstStyle>
            <a:lvl1pPr marL="0" indent="0" algn="ctr">
              <a:buFontTx/>
              <a:buNone/>
              <a:defRPr sz="2400">
                <a:solidFill>
                  <a:srgbClr val="D60C8C"/>
                </a:solidFill>
              </a:defRPr>
            </a:lvl1pPr>
          </a:lstStyle>
          <a:p>
            <a:r>
              <a:rPr lang="nl-NL" dirty="0"/>
              <a:t>Click to </a:t>
            </a:r>
            <a:r>
              <a:rPr lang="nl-NL" dirty="0" err="1"/>
              <a:t>edit</a:t>
            </a:r>
            <a:r>
              <a:rPr lang="nl-NL" dirty="0"/>
              <a:t> </a:t>
            </a:r>
            <a:r>
              <a:rPr lang="nl-NL" dirty="0" err="1"/>
              <a:t>Master</a:t>
            </a:r>
            <a:r>
              <a:rPr lang="nl-NL" dirty="0"/>
              <a:t> </a:t>
            </a:r>
            <a:r>
              <a:rPr lang="nl-NL" dirty="0" err="1"/>
              <a:t>subtitle</a:t>
            </a:r>
            <a:r>
              <a:rPr lang="nl-NL" dirty="0"/>
              <a:t> </a:t>
            </a:r>
            <a:r>
              <a:rPr lang="nl-NL" dirty="0" err="1"/>
              <a:t>style</a:t>
            </a:r>
            <a:endParaRPr lang="nl-NL" dirty="0"/>
          </a:p>
        </p:txBody>
      </p:sp>
      <p:sp>
        <p:nvSpPr>
          <p:cNvPr id="98313" name="Rectangle 9"/>
          <p:cNvSpPr>
            <a:spLocks noGrp="1" noChangeArrowheads="1"/>
          </p:cNvSpPr>
          <p:nvPr>
            <p:ph type="ctrTitle" sz="quarter"/>
          </p:nvPr>
        </p:nvSpPr>
        <p:spPr>
          <a:xfrm>
            <a:off x="685800" y="2130425"/>
            <a:ext cx="7772400" cy="1470025"/>
          </a:xfrm>
          <a:prstGeom prst="rect">
            <a:avLst/>
          </a:prstGeom>
        </p:spPr>
        <p:txBody>
          <a:bodyPr/>
          <a:lstStyle>
            <a:lvl1pPr algn="ctr">
              <a:defRPr sz="3200">
                <a:solidFill>
                  <a:srgbClr val="283A97"/>
                </a:solidFill>
              </a:defRPr>
            </a:lvl1pPr>
          </a:lstStyle>
          <a:p>
            <a:r>
              <a:rPr lang="nl-NL" dirty="0"/>
              <a:t>Click to </a:t>
            </a:r>
            <a:r>
              <a:rPr lang="nl-NL" dirty="0" err="1"/>
              <a:t>edit</a:t>
            </a:r>
            <a:r>
              <a:rPr lang="nl-NL" dirty="0"/>
              <a:t> </a:t>
            </a:r>
            <a:r>
              <a:rPr lang="nl-NL" dirty="0" err="1"/>
              <a:t>Master</a:t>
            </a:r>
            <a:r>
              <a:rPr lang="nl-NL" dirty="0"/>
              <a:t> </a:t>
            </a:r>
            <a:r>
              <a:rPr lang="nl-NL" dirty="0" err="1"/>
              <a:t>title</a:t>
            </a:r>
            <a:r>
              <a:rPr lang="nl-NL" dirty="0"/>
              <a:t> </a:t>
            </a:r>
            <a:r>
              <a:rPr lang="nl-NL" dirty="0" err="1"/>
              <a:t>style</a:t>
            </a:r>
            <a:endParaRPr lang="nl-NL" dirty="0"/>
          </a:p>
        </p:txBody>
      </p:sp>
      <p:sp>
        <p:nvSpPr>
          <p:cNvPr id="6" name="Tijdelijke aanduiding voor datum 3"/>
          <p:cNvSpPr>
            <a:spLocks noGrp="1"/>
          </p:cNvSpPr>
          <p:nvPr>
            <p:ph type="dt" sz="half" idx="10"/>
          </p:nvPr>
        </p:nvSpPr>
        <p:spPr>
          <a:xfrm>
            <a:off x="373063" y="6480175"/>
            <a:ext cx="1281112" cy="246063"/>
          </a:xfrm>
          <a:prstGeom prst="rect">
            <a:avLst/>
          </a:prstGeom>
          <a:solidFill>
            <a:schemeClr val="bg1"/>
          </a:solidFill>
        </p:spPr>
        <p:txBody>
          <a:bodyPr wrap="none">
            <a:spAutoFit/>
          </a:bodyPr>
          <a:lstStyle>
            <a:lvl1pPr algn="l">
              <a:defRPr sz="1000" b="0">
                <a:solidFill>
                  <a:srgbClr val="283A97"/>
                </a:solidFill>
                <a:latin typeface="+mj-lt"/>
              </a:defRPr>
            </a:lvl1pPr>
          </a:lstStyle>
          <a:p>
            <a:pPr>
              <a:defRPr/>
            </a:pPr>
            <a:r>
              <a:rPr lang="nl-NL"/>
              <a:t>17 september 2014</a:t>
            </a:r>
          </a:p>
        </p:txBody>
      </p:sp>
      <p:sp>
        <p:nvSpPr>
          <p:cNvPr id="7" name="Tijdelijke aanduiding voor voettekst 4"/>
          <p:cNvSpPr>
            <a:spLocks noGrp="1"/>
          </p:cNvSpPr>
          <p:nvPr>
            <p:ph type="ftr" sz="quarter" idx="11"/>
          </p:nvPr>
        </p:nvSpPr>
        <p:spPr>
          <a:xfrm>
            <a:off x="3035300" y="6480175"/>
            <a:ext cx="3073400" cy="246063"/>
          </a:xfrm>
          <a:prstGeom prst="rect">
            <a:avLst/>
          </a:prstGeom>
          <a:solidFill>
            <a:schemeClr val="bg1"/>
          </a:solidFill>
        </p:spPr>
        <p:txBody>
          <a:bodyPr wrap="none">
            <a:spAutoFit/>
          </a:bodyPr>
          <a:lstStyle>
            <a:lvl1pPr algn="ctr">
              <a:defRPr sz="1000" i="1">
                <a:solidFill>
                  <a:srgbClr val="283A97"/>
                </a:solidFill>
                <a:latin typeface="+mj-lt"/>
              </a:defRPr>
            </a:lvl1pPr>
          </a:lstStyle>
          <a:p>
            <a:pPr>
              <a:defRPr/>
            </a:pPr>
            <a:r>
              <a:rPr lang="nl-NL"/>
              <a:t>Gezondheid en kwaliteit van zorg voor iedereen</a:t>
            </a:r>
          </a:p>
        </p:txBody>
      </p:sp>
      <p:sp>
        <p:nvSpPr>
          <p:cNvPr id="8" name="Tijdelijke aanduiding voor dianummer 5"/>
          <p:cNvSpPr>
            <a:spLocks noGrp="1"/>
          </p:cNvSpPr>
          <p:nvPr>
            <p:ph type="sldNum" sz="quarter" idx="12"/>
          </p:nvPr>
        </p:nvSpPr>
        <p:spPr>
          <a:xfrm>
            <a:off x="8135938" y="6480175"/>
            <a:ext cx="720725" cy="246063"/>
          </a:xfrm>
          <a:prstGeom prst="rect">
            <a:avLst/>
          </a:prstGeom>
          <a:solidFill>
            <a:schemeClr val="bg1"/>
          </a:solidFill>
        </p:spPr>
        <p:txBody>
          <a:bodyPr wrap="none">
            <a:spAutoFit/>
          </a:bodyPr>
          <a:lstStyle>
            <a:lvl1pPr>
              <a:defRPr sz="1000" b="0" i="1">
                <a:solidFill>
                  <a:srgbClr val="283A97"/>
                </a:solidFill>
                <a:latin typeface="+mj-lt"/>
              </a:defRPr>
            </a:lvl1pPr>
          </a:lstStyle>
          <a:p>
            <a:pPr>
              <a:defRPr/>
            </a:pPr>
            <a:r>
              <a:rPr lang="nl-NL"/>
              <a:t>pagina </a:t>
            </a:r>
            <a:fld id="{D2D58BF2-7390-4829-86BD-E3D99FF24803}" type="slidenum">
              <a:rPr lang="nl-NL"/>
              <a:pPr>
                <a:defRPr/>
              </a:pPr>
              <a:t>‹nr.›</a:t>
            </a:fld>
            <a:endParaRPr lang="nl-NL"/>
          </a:p>
        </p:txBody>
      </p:sp>
    </p:spTree>
    <p:extLst>
      <p:ext uri="{BB962C8B-B14F-4D97-AF65-F5344CB8AC3E}">
        <p14:creationId xmlns:p14="http://schemas.microsoft.com/office/powerpoint/2010/main" val="2849552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0000" y="1548000"/>
            <a:ext cx="8497888" cy="4428000"/>
          </a:xfrm>
          <a:prstGeom prst="rect">
            <a:avLst/>
          </a:prstGeom>
        </p:spPr>
        <p:txBody>
          <a:bodyPr/>
          <a:lstStyle>
            <a:lvl1pPr>
              <a:lnSpc>
                <a:spcPct val="150000"/>
              </a:lnSpc>
              <a:defRPr b="1">
                <a:solidFill>
                  <a:srgbClr val="283A97"/>
                </a:solidFill>
              </a:defRPr>
            </a:lvl1pPr>
            <a:lvl2pPr>
              <a:lnSpc>
                <a:spcPct val="150000"/>
              </a:lnSpc>
              <a:defRPr b="1">
                <a:solidFill>
                  <a:srgbClr val="283A97"/>
                </a:solidFill>
              </a:defRPr>
            </a:lvl2pPr>
            <a:lvl3pPr>
              <a:lnSpc>
                <a:spcPct val="150000"/>
              </a:lnSpc>
              <a:defRPr b="1">
                <a:solidFill>
                  <a:srgbClr val="283A97"/>
                </a:solidFill>
              </a:defRPr>
            </a:lvl3pPr>
            <a:lvl4pPr>
              <a:lnSpc>
                <a:spcPct val="150000"/>
              </a:lnSpc>
              <a:defRPr b="1">
                <a:solidFill>
                  <a:srgbClr val="283A97"/>
                </a:solidFill>
              </a:defRPr>
            </a:lvl4pPr>
            <a:lvl5pPr>
              <a:lnSpc>
                <a:spcPct val="150000"/>
              </a:lnSpc>
              <a:defRPr b="1">
                <a:solidFill>
                  <a:srgbClr val="283A97"/>
                </a:solidFill>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2" name="Titel 1"/>
          <p:cNvSpPr>
            <a:spLocks noGrp="1"/>
          </p:cNvSpPr>
          <p:nvPr>
            <p:ph type="title"/>
          </p:nvPr>
        </p:nvSpPr>
        <p:spPr>
          <a:xfrm>
            <a:off x="323528" y="828000"/>
            <a:ext cx="8602985" cy="338554"/>
          </a:xfrm>
          <a:prstGeom prst="rect">
            <a:avLst/>
          </a:prstGeom>
          <a:noFill/>
        </p:spPr>
        <p:txBody>
          <a:bodyPr wrap="square">
            <a:spAutoFit/>
          </a:bodyPr>
          <a:lstStyle>
            <a:lvl1pPr algn="l">
              <a:defRPr sz="1600">
                <a:solidFill>
                  <a:srgbClr val="D60C8C"/>
                </a:solidFill>
                <a:latin typeface="+mj-lt"/>
              </a:defRPr>
            </a:lvl1pPr>
          </a:lstStyle>
          <a:p>
            <a:r>
              <a:rPr lang="nl-NL" dirty="0" smtClean="0"/>
              <a:t>Klik om de stijl te bewerken</a:t>
            </a:r>
            <a:endParaRPr lang="nl-NL" dirty="0"/>
          </a:p>
        </p:txBody>
      </p:sp>
      <p:sp>
        <p:nvSpPr>
          <p:cNvPr id="21" name="Tijdelijke aanduiding voor tekst 20"/>
          <p:cNvSpPr>
            <a:spLocks noGrp="1"/>
          </p:cNvSpPr>
          <p:nvPr>
            <p:ph type="body" sz="quarter" idx="13"/>
          </p:nvPr>
        </p:nvSpPr>
        <p:spPr>
          <a:xfrm>
            <a:off x="323528" y="468000"/>
            <a:ext cx="8604448" cy="400110"/>
          </a:xfrm>
          <a:prstGeom prst="rect">
            <a:avLst/>
          </a:prstGeom>
        </p:spPr>
        <p:txBody>
          <a:bodyPr wrap="square">
            <a:spAutoFit/>
          </a:bodyPr>
          <a:lstStyle>
            <a:lvl1pPr algn="l">
              <a:buNone/>
              <a:defRPr sz="2000">
                <a:solidFill>
                  <a:srgbClr val="283A97"/>
                </a:solidFill>
              </a:defRPr>
            </a:lvl1pPr>
          </a:lstStyle>
          <a:p>
            <a:pPr lvl="0"/>
            <a:r>
              <a:rPr lang="nl-NL" dirty="0" smtClean="0"/>
              <a:t>Klik om de modelstijlen te bewerken</a:t>
            </a:r>
          </a:p>
        </p:txBody>
      </p:sp>
      <p:sp>
        <p:nvSpPr>
          <p:cNvPr id="5" name="Tijdelijke aanduiding voor voettekst 4"/>
          <p:cNvSpPr>
            <a:spLocks noGrp="1"/>
          </p:cNvSpPr>
          <p:nvPr>
            <p:ph type="ftr" sz="quarter" idx="14"/>
          </p:nvPr>
        </p:nvSpPr>
        <p:spPr>
          <a:xfrm>
            <a:off x="3035300" y="6480175"/>
            <a:ext cx="3073400" cy="246063"/>
          </a:xfrm>
          <a:prstGeom prst="rect">
            <a:avLst/>
          </a:prstGeom>
          <a:solidFill>
            <a:schemeClr val="bg1"/>
          </a:solidFill>
        </p:spPr>
        <p:txBody>
          <a:bodyPr wrap="none">
            <a:spAutoFit/>
          </a:bodyPr>
          <a:lstStyle>
            <a:lvl1pPr algn="ctr">
              <a:defRPr sz="1000" i="1">
                <a:solidFill>
                  <a:srgbClr val="283A97"/>
                </a:solidFill>
                <a:latin typeface="+mn-lt"/>
              </a:defRPr>
            </a:lvl1pPr>
          </a:lstStyle>
          <a:p>
            <a:pPr>
              <a:defRPr/>
            </a:pPr>
            <a:r>
              <a:rPr lang="nl-NL"/>
              <a:t>Gezondheid en kwaliteit van zorg voor iedereen</a:t>
            </a:r>
            <a:endParaRPr lang="nl-NL" dirty="0"/>
          </a:p>
        </p:txBody>
      </p:sp>
      <p:sp>
        <p:nvSpPr>
          <p:cNvPr id="6" name="Tijdelijke aanduiding voor dianummer 5"/>
          <p:cNvSpPr>
            <a:spLocks noGrp="1"/>
          </p:cNvSpPr>
          <p:nvPr>
            <p:ph type="sldNum" sz="quarter" idx="15"/>
          </p:nvPr>
        </p:nvSpPr>
        <p:spPr>
          <a:xfrm>
            <a:off x="8135938" y="6480175"/>
            <a:ext cx="720725" cy="246063"/>
          </a:xfrm>
          <a:prstGeom prst="rect">
            <a:avLst/>
          </a:prstGeom>
          <a:solidFill>
            <a:schemeClr val="bg1"/>
          </a:solidFill>
        </p:spPr>
        <p:txBody>
          <a:bodyPr wrap="none">
            <a:spAutoFit/>
          </a:bodyPr>
          <a:lstStyle>
            <a:lvl1pPr>
              <a:defRPr sz="1000" b="0" i="1">
                <a:solidFill>
                  <a:srgbClr val="283A97"/>
                </a:solidFill>
                <a:latin typeface="+mj-lt"/>
              </a:defRPr>
            </a:lvl1pPr>
          </a:lstStyle>
          <a:p>
            <a:pPr>
              <a:defRPr/>
            </a:pPr>
            <a:r>
              <a:rPr lang="nl-NL"/>
              <a:t>pagina </a:t>
            </a:r>
            <a:fld id="{24CE899D-C5CB-4DFB-85CE-9A3B1558FCD5}" type="slidenum">
              <a:rPr lang="nl-NL"/>
              <a:pPr>
                <a:defRPr/>
              </a:pPr>
              <a:t>‹nr.›</a:t>
            </a:fld>
            <a:endParaRPr lang="nl-NL"/>
          </a:p>
        </p:txBody>
      </p:sp>
    </p:spTree>
    <p:extLst>
      <p:ext uri="{BB962C8B-B14F-4D97-AF65-F5344CB8AC3E}">
        <p14:creationId xmlns:p14="http://schemas.microsoft.com/office/powerpoint/2010/main" val="3716008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a:prstGeom prst="rect">
            <a:avLst/>
          </a:prstGeom>
        </p:spPr>
        <p:txBody>
          <a:bodyPr/>
          <a:lstStyle/>
          <a:p>
            <a:r>
              <a:rPr lang="nl-NL" smtClean="0"/>
              <a:t>Klik om de stijl te bewerken</a:t>
            </a:r>
            <a:endParaRPr lang="en-US"/>
          </a:p>
        </p:txBody>
      </p:sp>
      <p:sp>
        <p:nvSpPr>
          <p:cNvPr id="3" name="Tijdelijke aanduiding voor inhoud 2"/>
          <p:cNvSpPr>
            <a:spLocks noGrp="1"/>
          </p:cNvSpPr>
          <p:nvPr>
            <p:ph idx="1"/>
          </p:nvPr>
        </p:nvSpPr>
        <p:spPr>
          <a:xfrm>
            <a:off x="685800" y="1981200"/>
            <a:ext cx="7772400" cy="4114800"/>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Rectangle 1029"/>
          <p:cNvSpPr>
            <a:spLocks noGrp="1" noChangeArrowheads="1"/>
          </p:cNvSpPr>
          <p:nvPr>
            <p:ph type="ftr" sz="quarter" idx="10"/>
          </p:nvPr>
        </p:nvSpPr>
        <p:spPr>
          <a:xfrm>
            <a:off x="2667000" y="6324600"/>
            <a:ext cx="2895600" cy="457200"/>
          </a:xfrm>
          <a:prstGeom prst="rect">
            <a:avLst/>
          </a:prstGeom>
          <a:ln/>
        </p:spPr>
        <p:txBody>
          <a:bodyPr/>
          <a:lstStyle>
            <a:lvl1pPr>
              <a:defRPr/>
            </a:lvl1pPr>
          </a:lstStyle>
          <a:p>
            <a:pPr>
              <a:defRPr/>
            </a:pPr>
            <a:r>
              <a:rPr lang="nl-NL"/>
              <a:t>presentatie KNMP 6 december 2012</a:t>
            </a:r>
          </a:p>
        </p:txBody>
      </p:sp>
      <p:sp>
        <p:nvSpPr>
          <p:cNvPr id="5" name="Rectangle 1035"/>
          <p:cNvSpPr>
            <a:spLocks noGrp="1" noChangeArrowheads="1"/>
          </p:cNvSpPr>
          <p:nvPr>
            <p:ph type="sldNum" sz="quarter" idx="11"/>
          </p:nvPr>
        </p:nvSpPr>
        <p:spPr>
          <a:xfrm>
            <a:off x="-990600" y="6324600"/>
            <a:ext cx="1905000" cy="457200"/>
          </a:xfrm>
          <a:prstGeom prst="rect">
            <a:avLst/>
          </a:prstGeom>
          <a:ln/>
        </p:spPr>
        <p:txBody>
          <a:bodyPr/>
          <a:lstStyle>
            <a:lvl1pPr>
              <a:defRPr/>
            </a:lvl1pPr>
          </a:lstStyle>
          <a:p>
            <a:pPr>
              <a:defRPr/>
            </a:pPr>
            <a:fld id="{73AF6F81-895F-4C93-9D0C-352C31F11C05}" type="slidenum">
              <a:rPr lang="nl-NL"/>
              <a:pPr>
                <a:defRPr/>
              </a:pPr>
              <a:t>‹nr.›</a:t>
            </a:fld>
            <a:endParaRPr lang="nl-NL"/>
          </a:p>
        </p:txBody>
      </p:sp>
    </p:spTree>
    <p:extLst>
      <p:ext uri="{BB962C8B-B14F-4D97-AF65-F5344CB8AC3E}">
        <p14:creationId xmlns:p14="http://schemas.microsoft.com/office/powerpoint/2010/main" val="2301261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kst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522000" y="1004344"/>
            <a:ext cx="8100000" cy="533400"/>
          </a:xfrm>
        </p:spPr>
        <p:txBody>
          <a:bodyPr/>
          <a:lstStyle/>
          <a:p>
            <a:r>
              <a:rPr lang="nl-NL"/>
              <a:t>Klik om de stijl te bewerken</a:t>
            </a:r>
            <a:endParaRPr lang="nl-NL" dirty="0"/>
          </a:p>
        </p:txBody>
      </p:sp>
      <p:sp>
        <p:nvSpPr>
          <p:cNvPr id="5" name="Tijdelijke aanduiding voor datum 4"/>
          <p:cNvSpPr>
            <a:spLocks noGrp="1"/>
          </p:cNvSpPr>
          <p:nvPr>
            <p:ph type="dt" sz="half" idx="10"/>
          </p:nvPr>
        </p:nvSpPr>
        <p:spPr/>
        <p:txBody>
          <a:bodyPr/>
          <a:lstStyle/>
          <a:p>
            <a:r>
              <a:rPr lang="nl-NL"/>
              <a:t>&lt;datum&gt;</a:t>
            </a:r>
          </a:p>
        </p:txBody>
      </p:sp>
      <p:sp>
        <p:nvSpPr>
          <p:cNvPr id="6" name="Tijdelijke aanduiding voor voettekst 5"/>
          <p:cNvSpPr>
            <a:spLocks noGrp="1"/>
          </p:cNvSpPr>
          <p:nvPr>
            <p:ph type="ftr" sz="quarter" idx="11"/>
          </p:nvPr>
        </p:nvSpPr>
        <p:spPr/>
        <p:txBody>
          <a:bodyPr/>
          <a:lstStyle/>
          <a:p>
            <a:r>
              <a:rPr lang="nl-NL"/>
              <a:t>&lt;Titel van de presentatie&gt;</a:t>
            </a:r>
          </a:p>
        </p:txBody>
      </p:sp>
      <p:sp>
        <p:nvSpPr>
          <p:cNvPr id="9" name="Tijdelijke aanduiding voor grafiek 8"/>
          <p:cNvSpPr>
            <a:spLocks noGrp="1"/>
          </p:cNvSpPr>
          <p:nvPr>
            <p:ph type="chart" sz="quarter" idx="13"/>
          </p:nvPr>
        </p:nvSpPr>
        <p:spPr>
          <a:xfrm>
            <a:off x="4647600" y="1652400"/>
            <a:ext cx="3974900" cy="4125600"/>
          </a:xfrm>
        </p:spPr>
        <p:txBody>
          <a:bodyPr/>
          <a:lstStyle>
            <a:lvl1pPr marL="0" indent="0">
              <a:buNone/>
              <a:defRPr/>
            </a:lvl1pPr>
          </a:lstStyle>
          <a:p>
            <a:r>
              <a:rPr lang="nl-NL"/>
              <a:t>Klik op het pictogram als u een grafiek wilt toevoegen</a:t>
            </a:r>
            <a:endParaRPr lang="nl-NL" dirty="0"/>
          </a:p>
        </p:txBody>
      </p:sp>
      <p:sp>
        <p:nvSpPr>
          <p:cNvPr id="11" name="Tijdelijke aanduiding voor tekst 10"/>
          <p:cNvSpPr>
            <a:spLocks noGrp="1"/>
          </p:cNvSpPr>
          <p:nvPr>
            <p:ph type="body" sz="quarter" idx="14"/>
          </p:nvPr>
        </p:nvSpPr>
        <p:spPr>
          <a:xfrm>
            <a:off x="522288" y="1652001"/>
            <a:ext cx="4039200" cy="41249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5"/>
          <p:cNvSpPr>
            <a:spLocks noGrp="1"/>
          </p:cNvSpPr>
          <p:nvPr>
            <p:ph type="sldNum" sz="quarter" idx="4"/>
          </p:nvPr>
        </p:nvSpPr>
        <p:spPr>
          <a:xfrm>
            <a:off x="522000" y="6414409"/>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‹nr.›</a:t>
            </a:fld>
            <a:endParaRPr lang="nl-NL" dirty="0"/>
          </a:p>
        </p:txBody>
      </p:sp>
    </p:spTree>
    <p:extLst>
      <p:ext uri="{BB962C8B-B14F-4D97-AF65-F5344CB8AC3E}">
        <p14:creationId xmlns:p14="http://schemas.microsoft.com/office/powerpoint/2010/main" val="229705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Afbeelding 5" descr="Pharos_PPT_LayOut_v3_okt2014.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9"/>
          <p:cNvSpPr txBox="1">
            <a:spLocks noChangeArrowheads="1"/>
          </p:cNvSpPr>
          <p:nvPr/>
        </p:nvSpPr>
        <p:spPr bwMode="auto">
          <a:xfrm>
            <a:off x="6877050" y="6453188"/>
            <a:ext cx="1892300" cy="274637"/>
          </a:xfrm>
          <a:prstGeom prst="rect">
            <a:avLst/>
          </a:prstGeom>
          <a:noFill/>
          <a:ln w="9525">
            <a:noFill/>
            <a:miter lim="800000"/>
            <a:headEnd/>
            <a:tailEnd/>
          </a:ln>
          <a:effectLst/>
        </p:spPr>
        <p:txBody>
          <a:bodyPr>
            <a:spAutoFit/>
          </a:bodyPr>
          <a:lstStyle/>
          <a:p>
            <a:pPr algn="l">
              <a:spcBef>
                <a:spcPct val="0"/>
              </a:spcBef>
              <a:defRPr/>
            </a:pPr>
            <a:endParaRPr lang="nl-NL" sz="1200" dirty="0">
              <a:solidFill>
                <a:schemeClr val="tx1"/>
              </a:solidFill>
              <a:latin typeface="Interstate" pitchFamily="50" charset="0"/>
            </a:endParaRPr>
          </a:p>
        </p:txBody>
      </p:sp>
      <p:sp>
        <p:nvSpPr>
          <p:cNvPr id="1044" name="Text Box 20"/>
          <p:cNvSpPr txBox="1">
            <a:spLocks noChangeArrowheads="1"/>
          </p:cNvSpPr>
          <p:nvPr/>
        </p:nvSpPr>
        <p:spPr bwMode="auto">
          <a:xfrm>
            <a:off x="5272088" y="868363"/>
            <a:ext cx="184150" cy="519112"/>
          </a:xfrm>
          <a:prstGeom prst="rect">
            <a:avLst/>
          </a:prstGeom>
          <a:noFill/>
          <a:ln w="9525" algn="ctr">
            <a:noFill/>
            <a:miter lim="800000"/>
            <a:headEnd/>
            <a:tailEnd/>
          </a:ln>
          <a:effectLst/>
        </p:spPr>
        <p:txBody>
          <a:bodyPr wrap="none">
            <a:spAutoFit/>
          </a:bodyPr>
          <a:lstStyle/>
          <a:p>
            <a:pPr marL="342900" indent="-342900">
              <a:defRPr/>
            </a:pPr>
            <a:endParaRPr lang="nl-NL"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5" r:id="rId4"/>
  </p:sldLayoutIdLst>
  <p:hf hdr="0"/>
  <p:txStyles>
    <p:titleStyle>
      <a:lvl1pPr algn="r" rtl="0" eaLnBrk="0" fontAlgn="base" hangingPunct="0">
        <a:spcBef>
          <a:spcPct val="0"/>
        </a:spcBef>
        <a:spcAft>
          <a:spcPct val="0"/>
        </a:spcAft>
        <a:defRPr sz="2000" b="1">
          <a:solidFill>
            <a:srgbClr val="002B54"/>
          </a:solidFill>
          <a:latin typeface="+mj-lt"/>
          <a:ea typeface="+mj-ea"/>
          <a:cs typeface="+mj-cs"/>
        </a:defRPr>
      </a:lvl1pPr>
      <a:lvl2pPr algn="r" rtl="0" eaLnBrk="0" fontAlgn="base" hangingPunct="0">
        <a:spcBef>
          <a:spcPct val="0"/>
        </a:spcBef>
        <a:spcAft>
          <a:spcPct val="0"/>
        </a:spcAft>
        <a:defRPr sz="2000" b="1">
          <a:solidFill>
            <a:srgbClr val="002B54"/>
          </a:solidFill>
          <a:latin typeface="Arial" charset="0"/>
        </a:defRPr>
      </a:lvl2pPr>
      <a:lvl3pPr algn="r" rtl="0" eaLnBrk="0" fontAlgn="base" hangingPunct="0">
        <a:spcBef>
          <a:spcPct val="0"/>
        </a:spcBef>
        <a:spcAft>
          <a:spcPct val="0"/>
        </a:spcAft>
        <a:defRPr sz="2000" b="1">
          <a:solidFill>
            <a:srgbClr val="002B54"/>
          </a:solidFill>
          <a:latin typeface="Arial" charset="0"/>
        </a:defRPr>
      </a:lvl3pPr>
      <a:lvl4pPr algn="r" rtl="0" eaLnBrk="0" fontAlgn="base" hangingPunct="0">
        <a:spcBef>
          <a:spcPct val="0"/>
        </a:spcBef>
        <a:spcAft>
          <a:spcPct val="0"/>
        </a:spcAft>
        <a:defRPr sz="2000" b="1">
          <a:solidFill>
            <a:srgbClr val="002B54"/>
          </a:solidFill>
          <a:latin typeface="Arial" charset="0"/>
        </a:defRPr>
      </a:lvl4pPr>
      <a:lvl5pPr algn="r" rtl="0" eaLnBrk="0" fontAlgn="base" hangingPunct="0">
        <a:spcBef>
          <a:spcPct val="0"/>
        </a:spcBef>
        <a:spcAft>
          <a:spcPct val="0"/>
        </a:spcAft>
        <a:defRPr sz="2000" b="1">
          <a:solidFill>
            <a:srgbClr val="002B54"/>
          </a:solidFill>
          <a:latin typeface="Arial" charset="0"/>
        </a:defRPr>
      </a:lvl5pPr>
      <a:lvl6pPr marL="457200" algn="r" rtl="0" fontAlgn="base">
        <a:spcBef>
          <a:spcPct val="0"/>
        </a:spcBef>
        <a:spcAft>
          <a:spcPct val="0"/>
        </a:spcAft>
        <a:defRPr sz="2400" b="1">
          <a:solidFill>
            <a:srgbClr val="1C1C1C"/>
          </a:solidFill>
          <a:latin typeface="Verdana" pitchFamily="34" charset="0"/>
        </a:defRPr>
      </a:lvl6pPr>
      <a:lvl7pPr marL="914400" algn="r" rtl="0" fontAlgn="base">
        <a:spcBef>
          <a:spcPct val="0"/>
        </a:spcBef>
        <a:spcAft>
          <a:spcPct val="0"/>
        </a:spcAft>
        <a:defRPr sz="2400" b="1">
          <a:solidFill>
            <a:srgbClr val="1C1C1C"/>
          </a:solidFill>
          <a:latin typeface="Verdana" pitchFamily="34" charset="0"/>
        </a:defRPr>
      </a:lvl7pPr>
      <a:lvl8pPr marL="1371600" algn="r" rtl="0" fontAlgn="base">
        <a:spcBef>
          <a:spcPct val="0"/>
        </a:spcBef>
        <a:spcAft>
          <a:spcPct val="0"/>
        </a:spcAft>
        <a:defRPr sz="2400" b="1">
          <a:solidFill>
            <a:srgbClr val="1C1C1C"/>
          </a:solidFill>
          <a:latin typeface="Verdana" pitchFamily="34" charset="0"/>
        </a:defRPr>
      </a:lvl8pPr>
      <a:lvl9pPr marL="1828800" algn="r" rtl="0" fontAlgn="base">
        <a:spcBef>
          <a:spcPct val="0"/>
        </a:spcBef>
        <a:spcAft>
          <a:spcPct val="0"/>
        </a:spcAft>
        <a:defRPr sz="2400" b="1">
          <a:solidFill>
            <a:srgbClr val="1C1C1C"/>
          </a:solidFill>
          <a:latin typeface="Verdana" pitchFamily="34" charset="0"/>
        </a:defRPr>
      </a:lvl9pPr>
    </p:titleStyle>
    <p:bodyStyle>
      <a:lvl1pPr marL="342900" indent="-342900" algn="l" rtl="0" eaLnBrk="0" fontAlgn="base" hangingPunct="0">
        <a:spcBef>
          <a:spcPct val="20000"/>
        </a:spcBef>
        <a:spcAft>
          <a:spcPct val="0"/>
        </a:spcAft>
        <a:buChar char="•"/>
        <a:defRPr sz="2800" b="1">
          <a:solidFill>
            <a:srgbClr val="002B54"/>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02B54"/>
          </a:solidFill>
          <a:latin typeface="+mn-lt"/>
        </a:defRPr>
      </a:lvl2pPr>
      <a:lvl3pPr marL="1143000" indent="-228600" algn="l" rtl="0" eaLnBrk="0" fontAlgn="base" hangingPunct="0">
        <a:spcBef>
          <a:spcPct val="20000"/>
        </a:spcBef>
        <a:spcAft>
          <a:spcPct val="0"/>
        </a:spcAft>
        <a:buChar char="•"/>
        <a:defRPr sz="2000" b="1">
          <a:solidFill>
            <a:srgbClr val="002B54"/>
          </a:solidFill>
          <a:latin typeface="+mn-lt"/>
        </a:defRPr>
      </a:lvl3pPr>
      <a:lvl4pPr marL="1600200" indent="-228600" algn="l" rtl="0" eaLnBrk="0" fontAlgn="base" hangingPunct="0">
        <a:spcBef>
          <a:spcPct val="20000"/>
        </a:spcBef>
        <a:spcAft>
          <a:spcPct val="0"/>
        </a:spcAft>
        <a:buChar char="–"/>
        <a:defRPr b="1">
          <a:solidFill>
            <a:srgbClr val="002B54"/>
          </a:solidFill>
          <a:latin typeface="+mn-lt"/>
        </a:defRPr>
      </a:lvl4pPr>
      <a:lvl5pPr marL="2057400" indent="-228600" algn="l" rtl="0" eaLnBrk="0" fontAlgn="base" hangingPunct="0">
        <a:spcBef>
          <a:spcPct val="20000"/>
        </a:spcBef>
        <a:spcAft>
          <a:spcPct val="0"/>
        </a:spcAft>
        <a:buChar char="»"/>
        <a:defRPr sz="1600" b="1">
          <a:solidFill>
            <a:srgbClr val="002B54"/>
          </a:solidFill>
          <a:latin typeface="+mn-lt"/>
        </a:defRPr>
      </a:lvl5pPr>
      <a:lvl6pPr marL="2514600" indent="-228600" algn="l" rtl="0" fontAlgn="base">
        <a:spcBef>
          <a:spcPct val="20000"/>
        </a:spcBef>
        <a:spcAft>
          <a:spcPct val="0"/>
        </a:spcAft>
        <a:buChar char="»"/>
        <a:defRPr sz="1600">
          <a:solidFill>
            <a:srgbClr val="1C1C1C"/>
          </a:solidFill>
          <a:latin typeface="+mn-lt"/>
        </a:defRPr>
      </a:lvl6pPr>
      <a:lvl7pPr marL="2971800" indent="-228600" algn="l" rtl="0" fontAlgn="base">
        <a:spcBef>
          <a:spcPct val="20000"/>
        </a:spcBef>
        <a:spcAft>
          <a:spcPct val="0"/>
        </a:spcAft>
        <a:buChar char="»"/>
        <a:defRPr sz="1600">
          <a:solidFill>
            <a:srgbClr val="1C1C1C"/>
          </a:solidFill>
          <a:latin typeface="+mn-lt"/>
        </a:defRPr>
      </a:lvl7pPr>
      <a:lvl8pPr marL="3429000" indent="-228600" algn="l" rtl="0" fontAlgn="base">
        <a:spcBef>
          <a:spcPct val="20000"/>
        </a:spcBef>
        <a:spcAft>
          <a:spcPct val="0"/>
        </a:spcAft>
        <a:buChar char="»"/>
        <a:defRPr sz="1600">
          <a:solidFill>
            <a:srgbClr val="1C1C1C"/>
          </a:solidFill>
          <a:latin typeface="+mn-lt"/>
        </a:defRPr>
      </a:lvl8pPr>
      <a:lvl9pPr marL="3886200" indent="-228600" algn="l" rtl="0" fontAlgn="base">
        <a:spcBef>
          <a:spcPct val="20000"/>
        </a:spcBef>
        <a:spcAft>
          <a:spcPct val="0"/>
        </a:spcAft>
        <a:buChar char="»"/>
        <a:defRPr sz="1600">
          <a:solidFill>
            <a:srgbClr val="1C1C1C"/>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Qg78NzjLcrQ"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huisarts-migrant.n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www.lhv.nl/service/toolkit-laaggeletterdheid" TargetMode="External"/><Relationship Id="rId4" Type="http://schemas.openxmlformats.org/officeDocument/2006/relationships/hyperlink" Target="http://www.pharos.nl/eenvoudigvoorlichtingsmateriaa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ndertitel 2"/>
          <p:cNvSpPr>
            <a:spLocks noGrp="1"/>
          </p:cNvSpPr>
          <p:nvPr>
            <p:ph type="subTitle" idx="1"/>
          </p:nvPr>
        </p:nvSpPr>
        <p:spPr bwMode="auto">
          <a:xfrm>
            <a:off x="251520" y="5118305"/>
            <a:ext cx="8568952" cy="12412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l-NL" altLang="nl-NL" b="0" dirty="0" smtClean="0">
                <a:latin typeface="Calibri" panose="020F0502020204030204" pitchFamily="34" charset="0"/>
                <a:cs typeface="Calibri" panose="020F0502020204030204" pitchFamily="34" charset="0"/>
              </a:rPr>
              <a:t>26 april 2018</a:t>
            </a:r>
          </a:p>
          <a:p>
            <a:pPr eaLnBrk="1" hangingPunct="1"/>
            <a:r>
              <a:rPr lang="nl-NL" altLang="nl-NL" b="0" dirty="0" smtClean="0">
                <a:latin typeface="Calibri" panose="020F0502020204030204" pitchFamily="34" charset="0"/>
                <a:cs typeface="Calibri" panose="020F0502020204030204" pitchFamily="34" charset="0"/>
              </a:rPr>
              <a:t>Maria van den Muijsenbergh huisarts / hoogleraar gezondheidsverschillen en persoonsgerichte eerstelijnszorg</a:t>
            </a:r>
          </a:p>
        </p:txBody>
      </p:sp>
      <p:sp>
        <p:nvSpPr>
          <p:cNvPr id="4099" name="Rectangle 8"/>
          <p:cNvSpPr>
            <a:spLocks noGrp="1" noChangeArrowheads="1"/>
          </p:cNvSpPr>
          <p:nvPr>
            <p:ph type="ctrTitle" sz="quarter"/>
          </p:nvPr>
        </p:nvSpPr>
        <p:spPr bwMode="auto">
          <a:xfrm>
            <a:off x="611560" y="797824"/>
            <a:ext cx="7772400" cy="43204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nl-NL" dirty="0" smtClean="0"/>
              <a:t/>
            </a:r>
            <a:br>
              <a:rPr lang="en-US" altLang="nl-NL" dirty="0" smtClean="0"/>
            </a:br>
            <a:r>
              <a:rPr lang="en-US" altLang="nl-NL" sz="3600" dirty="0" smtClean="0"/>
              <a:t/>
            </a:r>
            <a:br>
              <a:rPr lang="en-US" altLang="nl-NL" sz="3600" dirty="0" smtClean="0"/>
            </a:br>
            <a:endParaRPr lang="nl-NL" altLang="nl-NL" sz="3600" dirty="0" smtClean="0"/>
          </a:p>
        </p:txBody>
      </p:sp>
      <p:sp>
        <p:nvSpPr>
          <p:cNvPr id="2" name="Rechthoek 1"/>
          <p:cNvSpPr/>
          <p:nvPr/>
        </p:nvSpPr>
        <p:spPr>
          <a:xfrm>
            <a:off x="611560" y="1030968"/>
            <a:ext cx="8428500" cy="1692771"/>
          </a:xfrm>
          <a:prstGeom prst="rect">
            <a:avLst/>
          </a:prstGeom>
        </p:spPr>
        <p:txBody>
          <a:bodyPr wrap="square">
            <a:spAutoFit/>
          </a:bodyPr>
          <a:lstStyle/>
          <a:p>
            <a:pPr algn="ctr"/>
            <a:r>
              <a:rPr lang="nl-NL" sz="3200" dirty="0" smtClean="0">
                <a:solidFill>
                  <a:srgbClr val="283A97"/>
                </a:solidFill>
                <a:latin typeface="Calibri" panose="020F0502020204030204" pitchFamily="34" charset="0"/>
                <a:cs typeface="Calibri" panose="020F0502020204030204" pitchFamily="34" charset="0"/>
              </a:rPr>
              <a:t>Gezondheidsvaardigheden </a:t>
            </a:r>
          </a:p>
          <a:p>
            <a:pPr algn="ctr"/>
            <a:r>
              <a:rPr lang="nl-NL" sz="3200" dirty="0" smtClean="0">
                <a:solidFill>
                  <a:srgbClr val="283A97"/>
                </a:solidFill>
                <a:latin typeface="Calibri" panose="020F0502020204030204" pitchFamily="34" charset="0"/>
                <a:cs typeface="Calibri" panose="020F0502020204030204" pitchFamily="34" charset="0"/>
              </a:rPr>
              <a:t>en de kunst van elkaar begrijpen</a:t>
            </a:r>
          </a:p>
          <a:p>
            <a:pPr algn="ctr"/>
            <a:endParaRPr lang="nl-NL" dirty="0">
              <a:solidFill>
                <a:srgbClr val="283A97"/>
              </a:solidFill>
            </a:endParaRPr>
          </a:p>
        </p:txBody>
      </p:sp>
      <p:pic>
        <p:nvPicPr>
          <p:cNvPr id="6" name="Picture 4" descr="http://www.kennislink.nl/system/files/000/156/061/large/800px-Superb_fairy_wrens_mark_2_wikimedia_commons.jpg?1353071165"/>
          <p:cNvPicPr>
            <a:picLocks noChangeAspect="1" noChangeArrowheads="1"/>
          </p:cNvPicPr>
          <p:nvPr/>
        </p:nvPicPr>
        <p:blipFill>
          <a:blip r:embed="rId2" cstate="print">
            <a:extLst>
              <a:ext uri="{28A0092B-C50C-407E-A947-70E740481C1C}">
                <a14:useLocalDpi xmlns:a14="http://schemas.microsoft.com/office/drawing/2010/main" val="0"/>
              </a:ext>
            </a:extLst>
          </a:blip>
          <a:srcRect l="19721" r="19721"/>
          <a:stretch>
            <a:fillRect/>
          </a:stretch>
        </p:blipFill>
        <p:spPr>
          <a:xfrm>
            <a:off x="3091316" y="2204864"/>
            <a:ext cx="2889360" cy="3000213"/>
          </a:xfrm>
          <a:prstGeom prst="rect">
            <a:avLst/>
          </a:prstGeom>
        </p:spPr>
      </p:pic>
    </p:spTree>
    <p:extLst>
      <p:ext uri="{BB962C8B-B14F-4D97-AF65-F5344CB8AC3E}">
        <p14:creationId xmlns:p14="http://schemas.microsoft.com/office/powerpoint/2010/main" val="3395122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a:xfrm>
            <a:off x="522288" y="476672"/>
            <a:ext cx="8099425" cy="533400"/>
          </a:xfrm>
        </p:spPr>
        <p:txBody>
          <a:bodyPr/>
          <a:lstStyle/>
          <a:p>
            <a:pPr algn="l"/>
            <a:r>
              <a:rPr lang="nl-NL" altLang="nl-NL" sz="3200" dirty="0">
                <a:solidFill>
                  <a:srgbClr val="D60C8C"/>
                </a:solidFill>
              </a:rPr>
              <a:t>Oorzaken gezondheidsachterstanden</a:t>
            </a:r>
          </a:p>
        </p:txBody>
      </p:sp>
      <p:sp>
        <p:nvSpPr>
          <p:cNvPr id="25603" name="Tijdelijke aanduiding voor grafiek 7"/>
          <p:cNvSpPr>
            <a:spLocks noGrp="1" noTextEdit="1"/>
          </p:cNvSpPr>
          <p:nvPr>
            <p:ph type="chart" sz="quarter" idx="13"/>
          </p:nvPr>
        </p:nvSpPr>
        <p:spPr>
          <a:xfrm>
            <a:off x="5940152" y="2564904"/>
            <a:ext cx="2681561" cy="3213596"/>
          </a:xfrm>
        </p:spPr>
      </p:sp>
      <p:sp>
        <p:nvSpPr>
          <p:cNvPr id="9" name="Tijdelijke aanduiding voor tekst 8"/>
          <p:cNvSpPr>
            <a:spLocks noGrp="1"/>
          </p:cNvSpPr>
          <p:nvPr>
            <p:ph type="body" sz="quarter" idx="14"/>
          </p:nvPr>
        </p:nvSpPr>
        <p:spPr>
          <a:xfrm>
            <a:off x="708116" y="1268760"/>
            <a:ext cx="5417864" cy="5184575"/>
          </a:xfrm>
        </p:spPr>
        <p:txBody>
          <a:bodyPr/>
          <a:lstStyle/>
          <a:p>
            <a:pPr>
              <a:lnSpc>
                <a:spcPct val="100000"/>
              </a:lnSpc>
              <a:defRPr/>
            </a:pPr>
            <a:r>
              <a:rPr lang="nl-NL" sz="2800" b="0" dirty="0" smtClean="0">
                <a:solidFill>
                  <a:srgbClr val="283A97"/>
                </a:solidFill>
              </a:rPr>
              <a:t>Chronisch ongunstige leefomstandigheden</a:t>
            </a:r>
          </a:p>
          <a:p>
            <a:pPr>
              <a:lnSpc>
                <a:spcPct val="100000"/>
              </a:lnSpc>
              <a:defRPr/>
            </a:pPr>
            <a:r>
              <a:rPr lang="nl-NL" b="0" dirty="0" smtClean="0">
                <a:solidFill>
                  <a:srgbClr val="283A97"/>
                </a:solidFill>
              </a:rPr>
              <a:t>En </a:t>
            </a:r>
            <a:r>
              <a:rPr lang="nl-NL" dirty="0" smtClean="0">
                <a:solidFill>
                  <a:srgbClr val="283A97"/>
                </a:solidFill>
              </a:rPr>
              <a:t>beperkte gezondheidsvaardigheden</a:t>
            </a:r>
          </a:p>
          <a:p>
            <a:pPr marL="0" indent="0">
              <a:lnSpc>
                <a:spcPct val="100000"/>
              </a:lnSpc>
              <a:buNone/>
              <a:defRPr/>
            </a:pPr>
            <a:endParaRPr lang="nl-NL" b="0" dirty="0" smtClean="0">
              <a:solidFill>
                <a:srgbClr val="283A97"/>
              </a:solidFill>
            </a:endParaRPr>
          </a:p>
          <a:p>
            <a:pPr marL="0" indent="0">
              <a:lnSpc>
                <a:spcPct val="100000"/>
              </a:lnSpc>
              <a:buNone/>
              <a:defRPr/>
            </a:pPr>
            <a:endParaRPr lang="nl-NL" b="0" dirty="0">
              <a:solidFill>
                <a:srgbClr val="283A97"/>
              </a:solidFill>
            </a:endParaRPr>
          </a:p>
          <a:p>
            <a:pPr marL="0" indent="0">
              <a:lnSpc>
                <a:spcPct val="100000"/>
              </a:lnSpc>
              <a:buNone/>
              <a:defRPr/>
            </a:pPr>
            <a:endParaRPr lang="nl-NL" b="0" dirty="0" smtClean="0">
              <a:solidFill>
                <a:srgbClr val="283A97"/>
              </a:solidFill>
            </a:endParaRPr>
          </a:p>
          <a:p>
            <a:pPr>
              <a:lnSpc>
                <a:spcPct val="100000"/>
              </a:lnSpc>
              <a:buFont typeface="Symbol" panose="05050102010706020507" pitchFamily="18" charset="2"/>
              <a:buChar char="Þ"/>
              <a:defRPr/>
            </a:pPr>
            <a:r>
              <a:rPr lang="nl-NL" sz="2800" b="0" dirty="0" smtClean="0">
                <a:solidFill>
                  <a:srgbClr val="283A97"/>
                </a:solidFill>
              </a:rPr>
              <a:t> Chronische stress</a:t>
            </a:r>
          </a:p>
          <a:p>
            <a:pPr>
              <a:lnSpc>
                <a:spcPct val="100000"/>
              </a:lnSpc>
              <a:buFont typeface="Symbol" panose="05050102010706020507" pitchFamily="18" charset="2"/>
              <a:buChar char="Þ"/>
              <a:defRPr/>
            </a:pPr>
            <a:r>
              <a:rPr lang="nl-NL" sz="2800" b="0" dirty="0" smtClean="0">
                <a:solidFill>
                  <a:srgbClr val="283A97"/>
                </a:solidFill>
              </a:rPr>
              <a:t> Lage zelfwaardering</a:t>
            </a:r>
          </a:p>
          <a:p>
            <a:pPr marL="0" indent="0">
              <a:buNone/>
              <a:defRPr/>
            </a:pPr>
            <a:endParaRPr lang="nl-NL" dirty="0" smtClean="0"/>
          </a:p>
          <a:p>
            <a:pPr>
              <a:defRPr/>
            </a:pPr>
            <a:endParaRPr lang="nl-NL" dirty="0" smtClean="0"/>
          </a:p>
          <a:p>
            <a:pPr>
              <a:defRPr/>
            </a:pPr>
            <a:endParaRPr lang="nl-NL"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3708" y="3068960"/>
            <a:ext cx="2705585" cy="2150740"/>
          </a:xfrm>
          <a:prstGeom prst="rect">
            <a:avLst/>
          </a:prstGeom>
        </p:spPr>
      </p:pic>
      <p:sp>
        <p:nvSpPr>
          <p:cNvPr id="3" name="Rechthoek 2"/>
          <p:cNvSpPr/>
          <p:nvPr/>
        </p:nvSpPr>
        <p:spPr>
          <a:xfrm>
            <a:off x="5652120" y="5235674"/>
            <a:ext cx="3289683" cy="369332"/>
          </a:xfrm>
          <a:prstGeom prst="rect">
            <a:avLst/>
          </a:prstGeom>
        </p:spPr>
        <p:txBody>
          <a:bodyPr wrap="none">
            <a:spAutoFit/>
          </a:bodyPr>
          <a:lstStyle/>
          <a:p>
            <a:pPr>
              <a:defRPr/>
            </a:pPr>
            <a:r>
              <a:rPr lang="nl-NL" sz="1800" b="0" i="1" dirty="0"/>
              <a:t>Marc </a:t>
            </a:r>
            <a:r>
              <a:rPr lang="nl-NL" sz="1800" b="0" i="1" dirty="0" err="1"/>
              <a:t>Chagall</a:t>
            </a:r>
            <a:r>
              <a:rPr lang="nl-NL" sz="1800" b="0" i="1" dirty="0"/>
              <a:t> eenzaamheid</a:t>
            </a:r>
          </a:p>
        </p:txBody>
      </p:sp>
    </p:spTree>
    <p:extLst>
      <p:ext uri="{BB962C8B-B14F-4D97-AF65-F5344CB8AC3E}">
        <p14:creationId xmlns:p14="http://schemas.microsoft.com/office/powerpoint/2010/main" val="3786085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67544" y="2643882"/>
            <a:ext cx="8390344" cy="3332118"/>
          </a:xfrm>
        </p:spPr>
        <p:txBody>
          <a:bodyPr/>
          <a:lstStyle/>
          <a:p>
            <a:pPr marL="514350" indent="-514350">
              <a:buAutoNum type="alphaLcPeriod"/>
            </a:pPr>
            <a:r>
              <a:rPr lang="nl-NL" b="0" dirty="0" smtClean="0"/>
              <a:t>Een kwart</a:t>
            </a:r>
          </a:p>
          <a:p>
            <a:pPr marL="0" indent="0">
              <a:buNone/>
            </a:pPr>
            <a:r>
              <a:rPr lang="nl-NL" b="0" dirty="0" smtClean="0"/>
              <a:t>b</a:t>
            </a:r>
            <a:r>
              <a:rPr lang="nl-NL" b="0" dirty="0"/>
              <a:t>. </a:t>
            </a:r>
            <a:r>
              <a:rPr lang="nl-NL" b="0" dirty="0" smtClean="0"/>
              <a:t> De helft</a:t>
            </a:r>
          </a:p>
          <a:p>
            <a:pPr marL="0" indent="0">
              <a:buNone/>
            </a:pPr>
            <a:r>
              <a:rPr lang="nl-NL" b="0" dirty="0" smtClean="0"/>
              <a:t>c</a:t>
            </a:r>
            <a:r>
              <a:rPr lang="nl-NL" b="0" dirty="0"/>
              <a:t>.  </a:t>
            </a:r>
            <a:r>
              <a:rPr lang="nl-NL" b="0" dirty="0" smtClean="0"/>
              <a:t>Een derde</a:t>
            </a:r>
          </a:p>
          <a:p>
            <a:pPr marL="0" indent="0">
              <a:buNone/>
            </a:pPr>
            <a:r>
              <a:rPr lang="nl-NL" b="0" dirty="0" smtClean="0"/>
              <a:t>d</a:t>
            </a:r>
            <a:r>
              <a:rPr lang="nl-NL" b="0" dirty="0"/>
              <a:t>.  </a:t>
            </a:r>
            <a:r>
              <a:rPr lang="nl-NL" b="0" dirty="0" err="1" smtClean="0"/>
              <a:t>Tweederde</a:t>
            </a:r>
            <a:endParaRPr lang="nl-NL" b="0" dirty="0"/>
          </a:p>
          <a:p>
            <a:endParaRPr lang="nl-NL" dirty="0"/>
          </a:p>
        </p:txBody>
      </p:sp>
      <p:sp>
        <p:nvSpPr>
          <p:cNvPr id="3" name="Titel 2"/>
          <p:cNvSpPr>
            <a:spLocks noGrp="1"/>
          </p:cNvSpPr>
          <p:nvPr>
            <p:ph type="title"/>
          </p:nvPr>
        </p:nvSpPr>
        <p:spPr>
          <a:xfrm>
            <a:off x="323528" y="828000"/>
            <a:ext cx="8602985" cy="1384995"/>
          </a:xfrm>
        </p:spPr>
        <p:txBody>
          <a:bodyPr/>
          <a:lstStyle/>
          <a:p>
            <a:r>
              <a:rPr lang="nl-NL" sz="2800" dirty="0" smtClean="0">
                <a:latin typeface="Calibri" panose="020F0502020204030204" pitchFamily="34" charset="0"/>
                <a:cs typeface="Calibri" panose="020F0502020204030204" pitchFamily="34" charset="0"/>
              </a:rPr>
              <a:t>KAHOOT vraag </a:t>
            </a:r>
            <a:br>
              <a:rPr lang="nl-NL" sz="2800" dirty="0" smtClean="0">
                <a:latin typeface="Calibri" panose="020F0502020204030204" pitchFamily="34" charset="0"/>
                <a:cs typeface="Calibri" panose="020F0502020204030204" pitchFamily="34" charset="0"/>
              </a:rPr>
            </a:br>
            <a:r>
              <a:rPr lang="nl-NL" sz="2800" dirty="0">
                <a:latin typeface="Calibri" panose="020F0502020204030204" pitchFamily="34" charset="0"/>
                <a:cs typeface="Calibri" panose="020F0502020204030204" pitchFamily="34" charset="0"/>
              </a:rPr>
              <a:t> </a:t>
            </a:r>
            <a:r>
              <a:rPr lang="nl-NL" sz="2800" dirty="0" smtClean="0">
                <a:latin typeface="Calibri" panose="020F0502020204030204" pitchFamily="34" charset="0"/>
                <a:cs typeface="Calibri" panose="020F0502020204030204" pitchFamily="34" charset="0"/>
              </a:rPr>
              <a:t>2,5 miljoen mensen in Nederland zijn laaggeletterd. Hoeveel van hen zijn  migrant?</a:t>
            </a:r>
            <a:endParaRPr lang="nl-NL" sz="2800" dirty="0">
              <a:latin typeface="Calibri" panose="020F0502020204030204" pitchFamily="34" charset="0"/>
              <a:cs typeface="Calibri" panose="020F0502020204030204" pitchFamily="34" charset="0"/>
            </a:endParaRPr>
          </a:p>
        </p:txBody>
      </p:sp>
      <p:sp>
        <p:nvSpPr>
          <p:cNvPr id="4" name="Tijdelijke aanduiding voor tekst 3"/>
          <p:cNvSpPr>
            <a:spLocks noGrp="1"/>
          </p:cNvSpPr>
          <p:nvPr>
            <p:ph type="body" sz="quarter" idx="13"/>
          </p:nvPr>
        </p:nvSpPr>
        <p:spPr/>
        <p:txBody>
          <a:bodyPr/>
          <a:lstStyle/>
          <a:p>
            <a:endParaRPr lang="nl-NL"/>
          </a:p>
        </p:txBody>
      </p:sp>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11</a:t>
            </a:fld>
            <a:endParaRPr lang="nl-NL"/>
          </a:p>
        </p:txBody>
      </p:sp>
    </p:spTree>
    <p:extLst>
      <p:ext uri="{BB962C8B-B14F-4D97-AF65-F5344CB8AC3E}">
        <p14:creationId xmlns:p14="http://schemas.microsoft.com/office/powerpoint/2010/main" val="3851183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sz="3200" dirty="0" smtClean="0">
                <a:solidFill>
                  <a:srgbClr val="D60C8C"/>
                </a:solidFill>
              </a:rPr>
              <a:t>Extra risico migranten</a:t>
            </a:r>
            <a:endParaRPr lang="nl-NL" sz="3200" dirty="0">
              <a:solidFill>
                <a:srgbClr val="D60C8C"/>
              </a:solidFill>
            </a:endParaRPr>
          </a:p>
        </p:txBody>
      </p:sp>
      <p:sp>
        <p:nvSpPr>
          <p:cNvPr id="3" name="Tijdelijke aanduiding voor inhoud 2"/>
          <p:cNvSpPr>
            <a:spLocks noGrp="1"/>
          </p:cNvSpPr>
          <p:nvPr>
            <p:ph idx="1"/>
          </p:nvPr>
        </p:nvSpPr>
        <p:spPr>
          <a:xfrm>
            <a:off x="685800" y="1268760"/>
            <a:ext cx="7772400" cy="4827240"/>
          </a:xfrm>
        </p:spPr>
        <p:txBody>
          <a:bodyPr/>
          <a:lstStyle/>
          <a:p>
            <a:pPr>
              <a:lnSpc>
                <a:spcPct val="100000"/>
              </a:lnSpc>
            </a:pPr>
            <a:r>
              <a:rPr lang="nl-NL" sz="2800" b="0" dirty="0" smtClean="0">
                <a:solidFill>
                  <a:srgbClr val="283A97"/>
                </a:solidFill>
              </a:rPr>
              <a:t>Taalbarrière </a:t>
            </a:r>
          </a:p>
          <a:p>
            <a:pPr lvl="1">
              <a:buFont typeface="Arial" panose="020B0604020202020204" pitchFamily="34" charset="0"/>
              <a:buChar char="•"/>
            </a:pPr>
            <a:r>
              <a:rPr lang="nl-NL" b="0" dirty="0" smtClean="0">
                <a:solidFill>
                  <a:srgbClr val="283A97"/>
                </a:solidFill>
              </a:rPr>
              <a:t>waardoor lastig om </a:t>
            </a:r>
            <a:r>
              <a:rPr lang="nl-NL" b="0" dirty="0" err="1" smtClean="0">
                <a:solidFill>
                  <a:srgbClr val="283A97"/>
                </a:solidFill>
              </a:rPr>
              <a:t>opleidingsnivo</a:t>
            </a:r>
            <a:r>
              <a:rPr lang="nl-NL" b="0" dirty="0" smtClean="0">
                <a:solidFill>
                  <a:srgbClr val="283A97"/>
                </a:solidFill>
              </a:rPr>
              <a:t> in te schatten</a:t>
            </a:r>
          </a:p>
          <a:p>
            <a:pPr>
              <a:lnSpc>
                <a:spcPct val="100000"/>
              </a:lnSpc>
            </a:pPr>
            <a:endParaRPr lang="nl-NL" sz="2800" b="0" dirty="0" smtClean="0">
              <a:solidFill>
                <a:srgbClr val="283A97"/>
              </a:solidFill>
            </a:endParaRPr>
          </a:p>
          <a:p>
            <a:pPr>
              <a:lnSpc>
                <a:spcPct val="100000"/>
              </a:lnSpc>
            </a:pPr>
            <a:r>
              <a:rPr lang="nl-NL" sz="2800" b="0" dirty="0" smtClean="0">
                <a:solidFill>
                  <a:srgbClr val="283A97"/>
                </a:solidFill>
              </a:rPr>
              <a:t>Gebrek aan kennis </a:t>
            </a:r>
          </a:p>
          <a:p>
            <a:pPr lvl="1"/>
            <a:r>
              <a:rPr lang="nl-NL" b="0" dirty="0" smtClean="0">
                <a:solidFill>
                  <a:srgbClr val="283A97"/>
                </a:solidFill>
              </a:rPr>
              <a:t>over organisatie gezondheidszorg Nederland</a:t>
            </a:r>
          </a:p>
          <a:p>
            <a:pPr lvl="1">
              <a:lnSpc>
                <a:spcPct val="100000"/>
              </a:lnSpc>
            </a:pPr>
            <a:r>
              <a:rPr lang="nl-NL" b="0" dirty="0">
                <a:solidFill>
                  <a:srgbClr val="283A97"/>
                </a:solidFill>
              </a:rPr>
              <a:t>s</a:t>
            </a:r>
            <a:r>
              <a:rPr lang="nl-NL" b="0" dirty="0" smtClean="0">
                <a:solidFill>
                  <a:srgbClr val="283A97"/>
                </a:solidFill>
              </a:rPr>
              <a:t>oms ook over eigen lichaam en gezondheid</a:t>
            </a:r>
          </a:p>
          <a:p>
            <a:pPr>
              <a:lnSpc>
                <a:spcPct val="100000"/>
              </a:lnSpc>
            </a:pPr>
            <a:endParaRPr lang="nl-NL" sz="2800" b="0" dirty="0" smtClean="0">
              <a:solidFill>
                <a:srgbClr val="283A97"/>
              </a:solidFill>
            </a:endParaRPr>
          </a:p>
          <a:p>
            <a:pPr>
              <a:lnSpc>
                <a:spcPct val="100000"/>
              </a:lnSpc>
            </a:pPr>
            <a:r>
              <a:rPr lang="nl-NL" sz="2800" b="0" dirty="0" smtClean="0">
                <a:solidFill>
                  <a:srgbClr val="283A97"/>
                </a:solidFill>
              </a:rPr>
              <a:t>Culturele verschillen </a:t>
            </a:r>
          </a:p>
          <a:p>
            <a:pPr lvl="1">
              <a:lnSpc>
                <a:spcPct val="100000"/>
              </a:lnSpc>
            </a:pPr>
            <a:r>
              <a:rPr lang="nl-NL" b="0" dirty="0" smtClean="0">
                <a:solidFill>
                  <a:srgbClr val="283A97"/>
                </a:solidFill>
              </a:rPr>
              <a:t>in communicatie </a:t>
            </a:r>
          </a:p>
          <a:p>
            <a:pPr lvl="1">
              <a:lnSpc>
                <a:spcPct val="100000"/>
              </a:lnSpc>
            </a:pPr>
            <a:r>
              <a:rPr lang="nl-NL" b="0" dirty="0" smtClean="0">
                <a:solidFill>
                  <a:srgbClr val="283A97"/>
                </a:solidFill>
              </a:rPr>
              <a:t>In opvattingen over ziekte en zorg</a:t>
            </a:r>
            <a:endParaRPr lang="nl-NL" b="0" dirty="0">
              <a:solidFill>
                <a:srgbClr val="283A97"/>
              </a:solidFill>
            </a:endParaRPr>
          </a:p>
        </p:txBody>
      </p:sp>
    </p:spTree>
    <p:extLst>
      <p:ext uri="{BB962C8B-B14F-4D97-AF65-F5344CB8AC3E}">
        <p14:creationId xmlns:p14="http://schemas.microsoft.com/office/powerpoint/2010/main" val="3749714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23528" y="828000"/>
            <a:ext cx="8602985" cy="584775"/>
          </a:xfrm>
        </p:spPr>
        <p:txBody>
          <a:bodyPr/>
          <a:lstStyle/>
          <a:p>
            <a:r>
              <a:rPr lang="nl-NL" sz="3200" dirty="0" smtClean="0"/>
              <a:t>Laaggeletterdheid</a:t>
            </a:r>
            <a:endParaRPr lang="nl-NL" sz="3200" dirty="0"/>
          </a:p>
        </p:txBody>
      </p:sp>
      <p:sp>
        <p:nvSpPr>
          <p:cNvPr id="4" name="Tijdelijke aanduiding voor tekst 3"/>
          <p:cNvSpPr>
            <a:spLocks noGrp="1"/>
          </p:cNvSpPr>
          <p:nvPr>
            <p:ph type="body" sz="quarter" idx="13"/>
          </p:nvPr>
        </p:nvSpPr>
        <p:spPr/>
        <p:txBody>
          <a:bodyPr/>
          <a:lstStyle/>
          <a:p>
            <a:endParaRPr lang="nl-NL"/>
          </a:p>
        </p:txBody>
      </p:sp>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13</a:t>
            </a:fld>
            <a:endParaRPr lang="nl-NL"/>
          </a:p>
        </p:txBody>
      </p:sp>
      <p:sp>
        <p:nvSpPr>
          <p:cNvPr id="7" name="TextBox 2"/>
          <p:cNvSpPr txBox="1">
            <a:spLocks noGrp="1"/>
          </p:cNvSpPr>
          <p:nvPr>
            <p:ph idx="1"/>
          </p:nvPr>
        </p:nvSpPr>
        <p:spPr>
          <a:xfrm>
            <a:off x="360000" y="1548000"/>
            <a:ext cx="8497888" cy="2809479"/>
          </a:xfrm>
          <a:prstGeom prst="rect">
            <a:avLst/>
          </a:prstGeom>
          <a:noFill/>
        </p:spPr>
        <p:txBody>
          <a:bodyPr wrap="square" lIns="57397" tIns="28698" rIns="57397" bIns="28698" rtlCol="0">
            <a:spAutoFit/>
          </a:bodyPr>
          <a:lstStyle/>
          <a:p>
            <a:pPr algn="ctr"/>
            <a:endParaRPr lang="nl-NL" sz="2400" dirty="0">
              <a:solidFill>
                <a:srgbClr val="0C618C"/>
              </a:solidFill>
              <a:latin typeface="Arial"/>
              <a:cs typeface="Arial"/>
            </a:endParaRPr>
          </a:p>
          <a:p>
            <a:pPr marL="0" indent="0" algn="ctr">
              <a:buNone/>
            </a:pPr>
            <a:r>
              <a:rPr lang="nl-NL" b="0" dirty="0">
                <a:latin typeface="Arial"/>
                <a:cs typeface="Arial"/>
              </a:rPr>
              <a:t>Zoveel moeite met lezen en schrijven </a:t>
            </a:r>
          </a:p>
          <a:p>
            <a:pPr marL="0" indent="0" algn="ctr">
              <a:buNone/>
            </a:pPr>
            <a:r>
              <a:rPr lang="nl-NL" b="0" dirty="0">
                <a:latin typeface="Arial"/>
                <a:cs typeface="Arial"/>
              </a:rPr>
              <a:t>dat je niet goed kunt functioneren </a:t>
            </a:r>
          </a:p>
          <a:p>
            <a:pPr marL="0" indent="0" algn="ctr">
              <a:buNone/>
            </a:pPr>
            <a:r>
              <a:rPr lang="nl-NL" b="0" dirty="0">
                <a:latin typeface="Arial"/>
                <a:cs typeface="Arial"/>
              </a:rPr>
              <a:t>in het dagelijks leven</a:t>
            </a:r>
          </a:p>
        </p:txBody>
      </p:sp>
    </p:spTree>
    <p:extLst>
      <p:ext uri="{BB962C8B-B14F-4D97-AF65-F5344CB8AC3E}">
        <p14:creationId xmlns:p14="http://schemas.microsoft.com/office/powerpoint/2010/main" val="3973071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548680"/>
            <a:ext cx="7772400" cy="576064"/>
          </a:xfrm>
        </p:spPr>
        <p:txBody>
          <a:bodyPr/>
          <a:lstStyle/>
          <a:p>
            <a:pPr algn="l" eaLnBrk="1" hangingPunct="1"/>
            <a:r>
              <a:rPr lang="nl-NL" altLang="nl-NL" sz="3200" dirty="0">
                <a:solidFill>
                  <a:srgbClr val="D60C8C"/>
                </a:solidFill>
              </a:rPr>
              <a:t>Gevolgen</a:t>
            </a:r>
          </a:p>
        </p:txBody>
      </p:sp>
      <p:sp>
        <p:nvSpPr>
          <p:cNvPr id="31747" name="Rectangle 3"/>
          <p:cNvSpPr>
            <a:spLocks noGrp="1" noChangeArrowheads="1"/>
          </p:cNvSpPr>
          <p:nvPr>
            <p:ph type="body" idx="1"/>
          </p:nvPr>
        </p:nvSpPr>
        <p:spPr>
          <a:xfrm>
            <a:off x="683568" y="908720"/>
            <a:ext cx="7772400" cy="4971256"/>
          </a:xfrm>
        </p:spPr>
        <p:txBody>
          <a:bodyPr/>
          <a:lstStyle/>
          <a:p>
            <a:pPr eaLnBrk="1" hangingPunct="1">
              <a:lnSpc>
                <a:spcPct val="90000"/>
              </a:lnSpc>
            </a:pPr>
            <a:endParaRPr lang="nl-NL" altLang="nl-NL" sz="3200" dirty="0">
              <a:solidFill>
                <a:schemeClr val="tx2"/>
              </a:solidFill>
            </a:endParaRPr>
          </a:p>
          <a:p>
            <a:pPr eaLnBrk="1" hangingPunct="1">
              <a:lnSpc>
                <a:spcPct val="150000"/>
              </a:lnSpc>
            </a:pPr>
            <a:r>
              <a:rPr lang="nl-NL" altLang="nl-NL" sz="2800" b="0" dirty="0">
                <a:solidFill>
                  <a:srgbClr val="283A97"/>
                </a:solidFill>
              </a:rPr>
              <a:t>Informatie niet vinden – niet begrijpen</a:t>
            </a:r>
          </a:p>
          <a:p>
            <a:pPr eaLnBrk="1" hangingPunct="1">
              <a:lnSpc>
                <a:spcPct val="150000"/>
              </a:lnSpc>
            </a:pPr>
            <a:r>
              <a:rPr lang="nl-NL" altLang="nl-NL" sz="2800" b="0" dirty="0">
                <a:solidFill>
                  <a:srgbClr val="283A97"/>
                </a:solidFill>
              </a:rPr>
              <a:t>Formulieren invullen moeilijk</a:t>
            </a:r>
          </a:p>
          <a:p>
            <a:pPr eaLnBrk="1" hangingPunct="1">
              <a:lnSpc>
                <a:spcPct val="150000"/>
              </a:lnSpc>
            </a:pPr>
            <a:r>
              <a:rPr lang="nl-NL" altLang="nl-NL" sz="2800" b="0" dirty="0" smtClean="0">
                <a:solidFill>
                  <a:srgbClr val="283A97"/>
                </a:solidFill>
              </a:rPr>
              <a:t>Eigen </a:t>
            </a:r>
            <a:r>
              <a:rPr lang="nl-NL" altLang="nl-NL" sz="2800" b="0" dirty="0">
                <a:solidFill>
                  <a:srgbClr val="283A97"/>
                </a:solidFill>
              </a:rPr>
              <a:t>wens of klacht niet kunnen formuleren</a:t>
            </a:r>
          </a:p>
          <a:p>
            <a:pPr eaLnBrk="1" hangingPunct="1">
              <a:lnSpc>
                <a:spcPct val="150000"/>
              </a:lnSpc>
            </a:pPr>
            <a:r>
              <a:rPr lang="nl-NL" altLang="nl-NL" sz="2800" b="0" dirty="0">
                <a:solidFill>
                  <a:srgbClr val="283A97"/>
                </a:solidFill>
              </a:rPr>
              <a:t>Geen vragen kunnen stellen</a:t>
            </a:r>
          </a:p>
          <a:p>
            <a:pPr eaLnBrk="1" hangingPunct="1">
              <a:lnSpc>
                <a:spcPct val="150000"/>
              </a:lnSpc>
            </a:pPr>
            <a:r>
              <a:rPr lang="nl-NL" altLang="nl-NL" sz="2800" b="0" dirty="0" smtClean="0">
                <a:solidFill>
                  <a:srgbClr val="283A97"/>
                </a:solidFill>
              </a:rPr>
              <a:t>Communicatie </a:t>
            </a:r>
            <a:r>
              <a:rPr lang="nl-NL" altLang="nl-NL" sz="2800" b="0" dirty="0">
                <a:solidFill>
                  <a:srgbClr val="283A97"/>
                </a:solidFill>
              </a:rPr>
              <a:t>zorgverleners moeizaam</a:t>
            </a:r>
          </a:p>
          <a:p>
            <a:pPr eaLnBrk="1" hangingPunct="1">
              <a:lnSpc>
                <a:spcPct val="150000"/>
              </a:lnSpc>
            </a:pPr>
            <a:r>
              <a:rPr lang="nl-NL" altLang="nl-NL" sz="2800" b="0" dirty="0">
                <a:solidFill>
                  <a:srgbClr val="283A97"/>
                </a:solidFill>
              </a:rPr>
              <a:t>Misverstanden met instanties, overheid</a:t>
            </a:r>
          </a:p>
          <a:p>
            <a:pPr eaLnBrk="1" hangingPunct="1">
              <a:lnSpc>
                <a:spcPct val="90000"/>
              </a:lnSpc>
            </a:pPr>
            <a:endParaRPr lang="nl-NL" altLang="nl-NL" sz="2000" b="0" dirty="0"/>
          </a:p>
          <a:p>
            <a:pPr eaLnBrk="1" hangingPunct="1">
              <a:lnSpc>
                <a:spcPct val="90000"/>
              </a:lnSpc>
            </a:pPr>
            <a:endParaRPr lang="nl-NL" altLang="nl-NL" sz="2000" b="0" dirty="0"/>
          </a:p>
          <a:p>
            <a:pPr eaLnBrk="1" hangingPunct="1">
              <a:lnSpc>
                <a:spcPct val="90000"/>
              </a:lnSpc>
            </a:pPr>
            <a:endParaRPr lang="nl-NL" altLang="nl-NL" sz="2000" b="0" dirty="0"/>
          </a:p>
        </p:txBody>
      </p:sp>
    </p:spTree>
    <p:extLst>
      <p:ext uri="{BB962C8B-B14F-4D97-AF65-F5344CB8AC3E}">
        <p14:creationId xmlns:p14="http://schemas.microsoft.com/office/powerpoint/2010/main" val="4238615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23528" y="828000"/>
            <a:ext cx="8602985" cy="584775"/>
          </a:xfrm>
        </p:spPr>
        <p:txBody>
          <a:bodyPr/>
          <a:lstStyle/>
          <a:p>
            <a:r>
              <a:rPr lang="nl-NL" sz="3200" dirty="0" smtClean="0"/>
              <a:t>Uitdagingen in de praktijk</a:t>
            </a:r>
            <a:endParaRPr lang="nl-NL" sz="3200" dirty="0"/>
          </a:p>
        </p:txBody>
      </p:sp>
      <p:sp>
        <p:nvSpPr>
          <p:cNvPr id="4" name="Tijdelijke aanduiding voor tekst 3"/>
          <p:cNvSpPr>
            <a:spLocks noGrp="1"/>
          </p:cNvSpPr>
          <p:nvPr>
            <p:ph type="body" sz="quarter" idx="13"/>
          </p:nvPr>
        </p:nvSpPr>
        <p:spPr/>
        <p:txBody>
          <a:bodyPr/>
          <a:lstStyle/>
          <a:p>
            <a:endParaRPr lang="nl-NL"/>
          </a:p>
        </p:txBody>
      </p:sp>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15</a:t>
            </a:fld>
            <a:endParaRPr lang="nl-NL"/>
          </a:p>
        </p:txBody>
      </p:sp>
      <p:sp>
        <p:nvSpPr>
          <p:cNvPr id="7" name="TextBox 2"/>
          <p:cNvSpPr txBox="1">
            <a:spLocks noGrp="1"/>
          </p:cNvSpPr>
          <p:nvPr>
            <p:ph idx="1"/>
          </p:nvPr>
        </p:nvSpPr>
        <p:spPr>
          <a:xfrm>
            <a:off x="360000" y="1548000"/>
            <a:ext cx="8497888" cy="4157540"/>
          </a:xfrm>
          <a:prstGeom prst="rect">
            <a:avLst/>
          </a:prstGeom>
          <a:noFill/>
        </p:spPr>
        <p:txBody>
          <a:bodyPr wrap="square" lIns="57397" tIns="28698" rIns="57397" bIns="28698" rtlCol="0">
            <a:spAutoFit/>
          </a:bodyPr>
          <a:lstStyle/>
          <a:p>
            <a:pPr marL="286984" indent="-286984">
              <a:buFont typeface="Arial"/>
              <a:buChar char="•"/>
            </a:pPr>
            <a:r>
              <a:rPr lang="nl-NL" b="0" dirty="0">
                <a:latin typeface="Arial"/>
                <a:cs typeface="Arial"/>
              </a:rPr>
              <a:t>Begrip antwoordapparaat</a:t>
            </a:r>
          </a:p>
          <a:p>
            <a:pPr marL="286984" indent="-286984">
              <a:buFont typeface="Arial"/>
              <a:buChar char="•"/>
            </a:pPr>
            <a:r>
              <a:rPr lang="nl-NL" b="0" dirty="0">
                <a:latin typeface="Arial"/>
                <a:cs typeface="Arial"/>
              </a:rPr>
              <a:t>Telefonisch klachten goed formuleren</a:t>
            </a:r>
          </a:p>
          <a:p>
            <a:pPr marL="286984" indent="-286984">
              <a:buFont typeface="Arial"/>
              <a:buChar char="•"/>
            </a:pPr>
            <a:r>
              <a:rPr lang="nl-NL" b="0" dirty="0">
                <a:latin typeface="Arial"/>
                <a:cs typeface="Arial"/>
              </a:rPr>
              <a:t>Thuisarts.nl lezen</a:t>
            </a:r>
          </a:p>
          <a:p>
            <a:pPr marL="286984" indent="-286984">
              <a:buFont typeface="Arial"/>
              <a:buChar char="•"/>
            </a:pPr>
            <a:r>
              <a:rPr lang="nl-NL" b="0" dirty="0">
                <a:latin typeface="Arial"/>
                <a:cs typeface="Arial"/>
              </a:rPr>
              <a:t>Etiket medicatie </a:t>
            </a:r>
            <a:r>
              <a:rPr lang="nl-NL" b="0" dirty="0" smtClean="0">
                <a:latin typeface="Arial"/>
                <a:cs typeface="Arial"/>
              </a:rPr>
              <a:t>snappen</a:t>
            </a:r>
            <a:endParaRPr lang="nl-NL" b="0" dirty="0">
              <a:latin typeface="Arial"/>
              <a:cs typeface="Arial"/>
            </a:endParaRPr>
          </a:p>
          <a:p>
            <a:pPr marL="286984" indent="-286984">
              <a:buFont typeface="Arial"/>
              <a:buChar char="•"/>
            </a:pPr>
            <a:r>
              <a:rPr lang="nl-NL" b="0" dirty="0" smtClean="0">
                <a:latin typeface="Arial"/>
                <a:cs typeface="Arial"/>
              </a:rPr>
              <a:t>Chronologische klacht presentatie</a:t>
            </a:r>
            <a:endParaRPr lang="nl-NL" b="0" dirty="0">
              <a:latin typeface="Arial"/>
              <a:cs typeface="Arial"/>
            </a:endParaRPr>
          </a:p>
          <a:p>
            <a:pPr marL="286984" indent="-286984">
              <a:buFont typeface="Arial"/>
              <a:buChar char="•"/>
            </a:pPr>
            <a:endParaRPr lang="nl-NL" sz="2000" dirty="0">
              <a:solidFill>
                <a:srgbClr val="0C618C"/>
              </a:solidFill>
              <a:latin typeface="Arial"/>
              <a:cs typeface="Arial"/>
            </a:endParaRPr>
          </a:p>
        </p:txBody>
      </p:sp>
    </p:spTree>
    <p:extLst>
      <p:ext uri="{BB962C8B-B14F-4D97-AF65-F5344CB8AC3E}">
        <p14:creationId xmlns:p14="http://schemas.microsoft.com/office/powerpoint/2010/main" val="4052609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404665"/>
            <a:ext cx="7772400" cy="792088"/>
          </a:xfrm>
        </p:spPr>
        <p:txBody>
          <a:bodyPr>
            <a:normAutofit fontScale="90000"/>
          </a:bodyPr>
          <a:lstStyle/>
          <a:p>
            <a:pPr algn="l">
              <a:defRPr/>
            </a:pPr>
            <a:r>
              <a:rPr lang="en-US" sz="3600" dirty="0" err="1">
                <a:solidFill>
                  <a:srgbClr val="D60C8C"/>
                </a:solidFill>
                <a:latin typeface="+mn-lt"/>
                <a:cs typeface="Arial" pitchFamily="34" charset="0"/>
              </a:rPr>
              <a:t>Gevolgen</a:t>
            </a:r>
            <a:r>
              <a:rPr lang="en-US" sz="3600" dirty="0">
                <a:solidFill>
                  <a:srgbClr val="D60C8C"/>
                </a:solidFill>
                <a:latin typeface="+mn-lt"/>
                <a:cs typeface="Arial" pitchFamily="34" charset="0"/>
              </a:rPr>
              <a:t> </a:t>
            </a:r>
            <a:r>
              <a:rPr lang="en-US" sz="3600" dirty="0" err="1">
                <a:solidFill>
                  <a:srgbClr val="D60C8C"/>
                </a:solidFill>
                <a:latin typeface="+mn-lt"/>
                <a:cs typeface="Arial" pitchFamily="34" charset="0"/>
              </a:rPr>
              <a:t>voor</a:t>
            </a:r>
            <a:r>
              <a:rPr lang="en-US" sz="3600" dirty="0">
                <a:solidFill>
                  <a:srgbClr val="D60C8C"/>
                </a:solidFill>
                <a:latin typeface="+mn-lt"/>
                <a:cs typeface="Arial" pitchFamily="34" charset="0"/>
              </a:rPr>
              <a:t> </a:t>
            </a:r>
            <a:r>
              <a:rPr lang="en-US" sz="3600" dirty="0" err="1">
                <a:solidFill>
                  <a:srgbClr val="D60C8C"/>
                </a:solidFill>
                <a:latin typeface="+mn-lt"/>
                <a:cs typeface="Arial" pitchFamily="34" charset="0"/>
              </a:rPr>
              <a:t>gezondheid</a:t>
            </a:r>
            <a:r>
              <a:rPr lang="en-US" sz="3600" dirty="0">
                <a:solidFill>
                  <a:srgbClr val="D60C8C"/>
                </a:solidFill>
                <a:latin typeface="+mn-lt"/>
                <a:cs typeface="Arial" pitchFamily="34" charset="0"/>
              </a:rPr>
              <a:t> </a:t>
            </a:r>
            <a:r>
              <a:rPr lang="en-US" sz="3200" dirty="0">
                <a:latin typeface="+mn-lt"/>
                <a:cs typeface="Arial" pitchFamily="34" charset="0"/>
              </a:rPr>
              <a:t/>
            </a:r>
            <a:br>
              <a:rPr lang="en-US" sz="3200" dirty="0">
                <a:latin typeface="+mn-lt"/>
                <a:cs typeface="Arial" pitchFamily="34" charset="0"/>
              </a:rPr>
            </a:br>
            <a:endParaRPr lang="nl-NL" sz="3200" dirty="0">
              <a:latin typeface="+mn-lt"/>
              <a:cs typeface="Arial" pitchFamily="34" charset="0"/>
            </a:endParaRPr>
          </a:p>
        </p:txBody>
      </p:sp>
      <p:sp>
        <p:nvSpPr>
          <p:cNvPr id="39939" name="Content Placeholder 2"/>
          <p:cNvSpPr>
            <a:spLocks noGrp="1"/>
          </p:cNvSpPr>
          <p:nvPr>
            <p:ph idx="1"/>
          </p:nvPr>
        </p:nvSpPr>
        <p:spPr>
          <a:xfrm>
            <a:off x="685800" y="1556792"/>
            <a:ext cx="7772400" cy="4608512"/>
          </a:xfrm>
        </p:spPr>
        <p:txBody>
          <a:bodyPr>
            <a:normAutofit/>
          </a:bodyPr>
          <a:lstStyle/>
          <a:p>
            <a:pPr>
              <a:lnSpc>
                <a:spcPct val="120000"/>
              </a:lnSpc>
              <a:buFont typeface="Arial" panose="020B0604020202020204" pitchFamily="34" charset="0"/>
              <a:buChar char="•"/>
              <a:defRPr/>
            </a:pPr>
            <a:r>
              <a:rPr lang="nl-NL" sz="2800" b="0" dirty="0">
                <a:solidFill>
                  <a:srgbClr val="283A97"/>
                </a:solidFill>
                <a:cs typeface="Arial" panose="020B0604020202020204" pitchFamily="34" charset="0"/>
              </a:rPr>
              <a:t>Vaker chronische aandoeningen</a:t>
            </a:r>
          </a:p>
          <a:p>
            <a:pPr>
              <a:lnSpc>
                <a:spcPct val="120000"/>
              </a:lnSpc>
              <a:buFont typeface="Arial" panose="020B0604020202020204" pitchFamily="34" charset="0"/>
              <a:buChar char="•"/>
              <a:defRPr/>
            </a:pPr>
            <a:r>
              <a:rPr lang="nl-NL" sz="2800" b="0" dirty="0">
                <a:solidFill>
                  <a:srgbClr val="283A97"/>
                </a:solidFill>
                <a:cs typeface="Arial" panose="020B0604020202020204" pitchFamily="34" charset="0"/>
              </a:rPr>
              <a:t>Minder actieve rol besluitvorming</a:t>
            </a:r>
          </a:p>
          <a:p>
            <a:pPr>
              <a:lnSpc>
                <a:spcPct val="120000"/>
              </a:lnSpc>
              <a:buFont typeface="Arial" panose="020B0604020202020204" pitchFamily="34" charset="0"/>
              <a:buChar char="•"/>
              <a:defRPr/>
            </a:pPr>
            <a:r>
              <a:rPr lang="nl-NL" sz="2800" b="0" dirty="0">
                <a:solidFill>
                  <a:srgbClr val="283A97"/>
                </a:solidFill>
                <a:cs typeface="Arial" panose="020B0604020202020204" pitchFamily="34" charset="0"/>
              </a:rPr>
              <a:t>Slechtere uitkomsten zorg </a:t>
            </a:r>
          </a:p>
          <a:p>
            <a:pPr lvl="1">
              <a:lnSpc>
                <a:spcPct val="120000"/>
              </a:lnSpc>
              <a:buFont typeface="Arial" panose="020B0604020202020204" pitchFamily="34" charset="0"/>
              <a:buChar char="•"/>
              <a:defRPr/>
            </a:pPr>
            <a:r>
              <a:rPr lang="nl-NL" sz="2800" b="0" dirty="0">
                <a:solidFill>
                  <a:srgbClr val="283A97"/>
                </a:solidFill>
                <a:cs typeface="Arial" panose="020B0604020202020204" pitchFamily="34" charset="0"/>
              </a:rPr>
              <a:t>2-4 </a:t>
            </a:r>
            <a:r>
              <a:rPr lang="nl-NL" sz="2800" b="0" dirty="0" smtClean="0">
                <a:solidFill>
                  <a:srgbClr val="283A97"/>
                </a:solidFill>
                <a:cs typeface="Arial" panose="020B0604020202020204" pitchFamily="34" charset="0"/>
              </a:rPr>
              <a:t>x ernstige medicatiefouten</a:t>
            </a:r>
          </a:p>
          <a:p>
            <a:pPr lvl="1">
              <a:lnSpc>
                <a:spcPct val="120000"/>
              </a:lnSpc>
              <a:buFont typeface="Arial" panose="020B0604020202020204" pitchFamily="34" charset="0"/>
              <a:buChar char="•"/>
              <a:defRPr/>
            </a:pPr>
            <a:r>
              <a:rPr lang="nl-NL" sz="2800" b="0" dirty="0" smtClean="0">
                <a:solidFill>
                  <a:srgbClr val="283A97"/>
                </a:solidFill>
                <a:cs typeface="Arial" panose="020B0604020202020204" pitchFamily="34" charset="0"/>
              </a:rPr>
              <a:t>Vaker opname ziekenhuis - SEH</a:t>
            </a:r>
            <a:endParaRPr lang="nl-NL" sz="2800" b="0" dirty="0">
              <a:solidFill>
                <a:srgbClr val="283A97"/>
              </a:solidFill>
              <a:cs typeface="Arial" panose="020B0604020202020204" pitchFamily="34" charset="0"/>
            </a:endParaRPr>
          </a:p>
          <a:p>
            <a:pPr marL="0" indent="0">
              <a:buNone/>
              <a:defRPr/>
            </a:pPr>
            <a:endParaRPr lang="nl-NL" b="0" dirty="0" smtClean="0">
              <a:solidFill>
                <a:srgbClr val="283A97"/>
              </a:solidFill>
              <a:latin typeface="Arial" panose="020B0604020202020204" pitchFamily="34" charset="0"/>
              <a:cs typeface="Arial" panose="020B0604020202020204" pitchFamily="34" charset="0"/>
            </a:endParaRPr>
          </a:p>
          <a:p>
            <a:pPr marL="0" indent="0">
              <a:buNone/>
              <a:defRPr/>
            </a:pPr>
            <a:endParaRPr lang="nl-NL" b="0" dirty="0" smtClean="0">
              <a:solidFill>
                <a:srgbClr val="283A97"/>
              </a:solidFill>
              <a:latin typeface="Arial" panose="020B0604020202020204" pitchFamily="34" charset="0"/>
              <a:cs typeface="Arial" panose="020B0604020202020204" pitchFamily="34" charset="0"/>
            </a:endParaRPr>
          </a:p>
          <a:p>
            <a:pPr marL="0" indent="0">
              <a:buNone/>
              <a:defRPr/>
            </a:pPr>
            <a:r>
              <a:rPr lang="nl-NL" sz="1600" b="0" i="1" dirty="0" err="1" smtClean="0">
                <a:solidFill>
                  <a:schemeClr val="bg1">
                    <a:lumMod val="50000"/>
                  </a:schemeClr>
                </a:solidFill>
              </a:rPr>
              <a:t>Sudore</a:t>
            </a:r>
            <a:r>
              <a:rPr lang="nl-NL" sz="1600" b="0" i="1" dirty="0" smtClean="0">
                <a:solidFill>
                  <a:schemeClr val="bg1">
                    <a:lumMod val="50000"/>
                  </a:schemeClr>
                </a:solidFill>
              </a:rPr>
              <a:t> </a:t>
            </a:r>
            <a:r>
              <a:rPr lang="nl-NL" sz="1600" b="0" i="1" dirty="0">
                <a:solidFill>
                  <a:schemeClr val="bg1">
                    <a:lumMod val="50000"/>
                  </a:schemeClr>
                </a:solidFill>
              </a:rPr>
              <a:t>e.a. ‘The  </a:t>
            </a:r>
            <a:r>
              <a:rPr lang="nl-NL" sz="1600" b="0" i="1" dirty="0" err="1">
                <a:solidFill>
                  <a:schemeClr val="bg1">
                    <a:lumMod val="50000"/>
                  </a:schemeClr>
                </a:solidFill>
              </a:rPr>
              <a:t>relationship</a:t>
            </a:r>
            <a:r>
              <a:rPr lang="nl-NL" sz="1600" b="0" i="1" dirty="0">
                <a:solidFill>
                  <a:schemeClr val="bg1">
                    <a:lumMod val="50000"/>
                  </a:schemeClr>
                </a:solidFill>
              </a:rPr>
              <a:t> </a:t>
            </a:r>
            <a:r>
              <a:rPr lang="nl-NL" sz="1600" b="0" i="1" dirty="0" err="1">
                <a:solidFill>
                  <a:schemeClr val="bg1">
                    <a:lumMod val="50000"/>
                  </a:schemeClr>
                </a:solidFill>
              </a:rPr>
              <a:t>between</a:t>
            </a:r>
            <a:r>
              <a:rPr lang="nl-NL" sz="1600" b="0" i="1" dirty="0">
                <a:solidFill>
                  <a:schemeClr val="bg1">
                    <a:lumMod val="50000"/>
                  </a:schemeClr>
                </a:solidFill>
              </a:rPr>
              <a:t> </a:t>
            </a:r>
            <a:r>
              <a:rPr lang="nl-NL" sz="1600" b="0" i="1" dirty="0" err="1">
                <a:solidFill>
                  <a:schemeClr val="bg1">
                    <a:lumMod val="50000"/>
                  </a:schemeClr>
                </a:solidFill>
              </a:rPr>
              <a:t>literacy</a:t>
            </a:r>
            <a:r>
              <a:rPr lang="nl-NL" sz="1600" b="0" i="1" dirty="0">
                <a:solidFill>
                  <a:schemeClr val="bg1">
                    <a:lumMod val="50000"/>
                  </a:schemeClr>
                </a:solidFill>
              </a:rPr>
              <a:t> and health’ </a:t>
            </a:r>
            <a:r>
              <a:rPr lang="nl-NL" sz="1600" b="0" i="1" dirty="0" err="1">
                <a:solidFill>
                  <a:schemeClr val="bg1">
                    <a:lumMod val="50000"/>
                  </a:schemeClr>
                </a:solidFill>
              </a:rPr>
              <a:t>Patient</a:t>
            </a:r>
            <a:r>
              <a:rPr lang="nl-NL" sz="1600" b="0" i="1" dirty="0">
                <a:solidFill>
                  <a:schemeClr val="bg1">
                    <a:lumMod val="50000"/>
                  </a:schemeClr>
                </a:solidFill>
              </a:rPr>
              <a:t> </a:t>
            </a:r>
            <a:r>
              <a:rPr lang="nl-NL" sz="1600" b="0" i="1" dirty="0" err="1">
                <a:solidFill>
                  <a:schemeClr val="bg1">
                    <a:lumMod val="50000"/>
                  </a:schemeClr>
                </a:solidFill>
              </a:rPr>
              <a:t>education</a:t>
            </a:r>
            <a:r>
              <a:rPr lang="nl-NL" sz="1600" b="0" i="1" dirty="0">
                <a:solidFill>
                  <a:schemeClr val="bg1">
                    <a:lumMod val="50000"/>
                  </a:schemeClr>
                </a:solidFill>
              </a:rPr>
              <a:t> and </a:t>
            </a:r>
            <a:r>
              <a:rPr lang="nl-NL" sz="1600" b="0" i="1" dirty="0" err="1">
                <a:solidFill>
                  <a:schemeClr val="bg1">
                    <a:lumMod val="50000"/>
                  </a:schemeClr>
                </a:solidFill>
              </a:rPr>
              <a:t>counceling</a:t>
            </a:r>
            <a:r>
              <a:rPr lang="nl-NL" sz="1600" b="0" i="1" dirty="0">
                <a:solidFill>
                  <a:schemeClr val="bg1">
                    <a:lumMod val="50000"/>
                  </a:schemeClr>
                </a:solidFill>
              </a:rPr>
              <a:t> 75(2009) 398-402; Heijmans et al 2016 Kennisvraag zorg op maat</a:t>
            </a:r>
            <a:endParaRPr lang="en-GB" altLang="en-US" sz="1600" dirty="0">
              <a:solidFill>
                <a:schemeClr val="bg1">
                  <a:lumMod val="50000"/>
                </a:schemeClr>
              </a:solidFill>
              <a:latin typeface="Arial" charset="0"/>
              <a:cs typeface="Arial" charset="0"/>
            </a:endParaRPr>
          </a:p>
        </p:txBody>
      </p:sp>
    </p:spTree>
    <p:extLst>
      <p:ext uri="{BB962C8B-B14F-4D97-AF65-F5344CB8AC3E}">
        <p14:creationId xmlns:p14="http://schemas.microsoft.com/office/powerpoint/2010/main" val="3518484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22288" y="620687"/>
            <a:ext cx="8099425" cy="576287"/>
          </a:xfrm>
        </p:spPr>
        <p:txBody>
          <a:bodyPr/>
          <a:lstStyle/>
          <a:p>
            <a:pPr algn="l"/>
            <a:r>
              <a:rPr lang="nl-NL" altLang="en-US" sz="3200" dirty="0">
                <a:solidFill>
                  <a:srgbClr val="D60C8C"/>
                </a:solidFill>
                <a:cs typeface="Arial" panose="020B0604020202020204" pitchFamily="34" charset="0"/>
              </a:rPr>
              <a:t>Herkennen van laaggeletterden</a:t>
            </a:r>
            <a:r>
              <a:rPr lang="nl-NL" altLang="en-US" sz="3200" dirty="0" smtClean="0">
                <a:latin typeface="+mn-lt"/>
                <a:cs typeface="Arial" panose="020B0604020202020204" pitchFamily="34" charset="0"/>
              </a:rPr>
              <a:t/>
            </a:r>
            <a:br>
              <a:rPr lang="nl-NL" altLang="en-US" sz="3200" dirty="0" smtClean="0">
                <a:latin typeface="+mn-lt"/>
                <a:cs typeface="Arial" panose="020B0604020202020204" pitchFamily="34" charset="0"/>
              </a:rPr>
            </a:br>
            <a:r>
              <a:rPr lang="nl-NL" altLang="en-US" sz="3200" dirty="0">
                <a:latin typeface="+mn-lt"/>
                <a:cs typeface="Arial" panose="020B0604020202020204" pitchFamily="34" charset="0"/>
              </a:rPr>
              <a:t/>
            </a:r>
            <a:br>
              <a:rPr lang="nl-NL" altLang="en-US" sz="3200" dirty="0">
                <a:latin typeface="+mn-lt"/>
                <a:cs typeface="Arial" panose="020B0604020202020204" pitchFamily="34" charset="0"/>
              </a:rPr>
            </a:br>
            <a:r>
              <a:rPr lang="nl-NL" altLang="en-US" sz="3200" dirty="0" smtClean="0">
                <a:solidFill>
                  <a:srgbClr val="D60C8C"/>
                </a:solidFill>
                <a:latin typeface="Arial" panose="020B0604020202020204" pitchFamily="34" charset="0"/>
                <a:cs typeface="Arial" panose="020B0604020202020204" pitchFamily="34" charset="0"/>
              </a:rPr>
              <a:t/>
            </a:r>
            <a:br>
              <a:rPr lang="nl-NL" altLang="en-US" sz="3200" dirty="0" smtClean="0">
                <a:solidFill>
                  <a:srgbClr val="D60C8C"/>
                </a:solidFill>
                <a:latin typeface="Arial" panose="020B0604020202020204" pitchFamily="34" charset="0"/>
                <a:cs typeface="Arial" panose="020B0604020202020204" pitchFamily="34" charset="0"/>
              </a:rPr>
            </a:br>
            <a:r>
              <a:rPr lang="nl-NL" altLang="en-US" sz="3200" i="1" dirty="0" smtClean="0">
                <a:solidFill>
                  <a:srgbClr val="283A97"/>
                </a:solidFill>
                <a:latin typeface="Arial" panose="020B0604020202020204" pitchFamily="34" charset="0"/>
                <a:cs typeface="Arial" panose="020B0604020202020204" pitchFamily="34" charset="0"/>
              </a:rPr>
              <a:t/>
            </a:r>
            <a:br>
              <a:rPr lang="nl-NL" altLang="en-US" sz="3200" i="1" dirty="0" smtClean="0">
                <a:solidFill>
                  <a:srgbClr val="283A97"/>
                </a:solidFill>
                <a:latin typeface="Arial" panose="020B0604020202020204" pitchFamily="34" charset="0"/>
                <a:cs typeface="Arial" panose="020B0604020202020204" pitchFamily="34" charset="0"/>
              </a:rPr>
            </a:br>
            <a:endParaRPr lang="nl-NL" altLang="en-US" sz="3200" dirty="0" smtClean="0">
              <a:latin typeface="Arial" panose="020B0604020202020204" pitchFamily="34" charset="0"/>
              <a:cs typeface="Arial" panose="020B0604020202020204" pitchFamily="34" charset="0"/>
            </a:endParaRPr>
          </a:p>
        </p:txBody>
      </p:sp>
      <p:sp>
        <p:nvSpPr>
          <p:cNvPr id="4" name="TextBox 2"/>
          <p:cNvSpPr txBox="1">
            <a:spLocks noGrp="1"/>
          </p:cNvSpPr>
          <p:nvPr>
            <p:ph idx="1"/>
          </p:nvPr>
        </p:nvSpPr>
        <p:spPr>
          <a:xfrm>
            <a:off x="685800" y="1268413"/>
            <a:ext cx="7772400" cy="2557102"/>
          </a:xfrm>
          <a:prstGeom prst="rect">
            <a:avLst/>
          </a:prstGeom>
          <a:noFill/>
        </p:spPr>
        <p:txBody>
          <a:bodyPr wrap="square" lIns="57397" tIns="28698" rIns="57397" bIns="28698" rtlCol="0">
            <a:spAutoFit/>
          </a:bodyPr>
          <a:lstStyle/>
          <a:p>
            <a:pPr marL="342900" indent="-342900">
              <a:buFont typeface="Arial" panose="020B0604020202020204" pitchFamily="34" charset="0"/>
              <a:buChar char="•"/>
            </a:pPr>
            <a:r>
              <a:rPr lang="nl-NL" altLang="nl-NL" b="0" dirty="0">
                <a:solidFill>
                  <a:srgbClr val="283A97"/>
                </a:solidFill>
                <a:latin typeface="Arial" panose="020B0604020202020204" pitchFamily="34" charset="0"/>
                <a:cs typeface="Arial" panose="020B0604020202020204" pitchFamily="34" charset="0"/>
              </a:rPr>
              <a:t>Vaak niet </a:t>
            </a:r>
            <a:r>
              <a:rPr lang="nl-NL" altLang="nl-NL" b="0" dirty="0" smtClean="0">
                <a:solidFill>
                  <a:srgbClr val="283A97"/>
                </a:solidFill>
                <a:latin typeface="Arial" panose="020B0604020202020204" pitchFamily="34" charset="0"/>
                <a:cs typeface="Arial" panose="020B0604020202020204" pitchFamily="34" charset="0"/>
              </a:rPr>
              <a:t>of te laat komen</a:t>
            </a:r>
            <a:endParaRPr lang="nl-NL" altLang="nl-NL" b="0" dirty="0">
              <a:solidFill>
                <a:srgbClr val="283A97"/>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altLang="nl-NL" b="0" dirty="0">
                <a:solidFill>
                  <a:srgbClr val="283A97"/>
                </a:solidFill>
                <a:latin typeface="Arial" panose="020B0604020202020204" pitchFamily="34" charset="0"/>
                <a:cs typeface="Arial" panose="020B0604020202020204" pitchFamily="34" charset="0"/>
              </a:rPr>
              <a:t>Moeite met medicatie</a:t>
            </a:r>
          </a:p>
          <a:p>
            <a:pPr marL="342900" indent="-342900">
              <a:buFont typeface="Arial" panose="020B0604020202020204" pitchFamily="34" charset="0"/>
              <a:buChar char="•"/>
            </a:pPr>
            <a:r>
              <a:rPr lang="nl-NL" altLang="nl-NL" b="0" dirty="0">
                <a:solidFill>
                  <a:srgbClr val="283A97"/>
                </a:solidFill>
                <a:latin typeface="Arial" panose="020B0604020202020204" pitchFamily="34" charset="0"/>
                <a:cs typeface="Arial" panose="020B0604020202020204" pitchFamily="34" charset="0"/>
              </a:rPr>
              <a:t>Chaotische klachtenpresentatie</a:t>
            </a:r>
          </a:p>
          <a:p>
            <a:pPr marL="342900" indent="-342900">
              <a:buFont typeface="Arial" panose="020B0604020202020204" pitchFamily="34" charset="0"/>
              <a:buChar char="•"/>
            </a:pPr>
            <a:r>
              <a:rPr lang="nl-NL" altLang="nl-NL" b="0" dirty="0">
                <a:solidFill>
                  <a:srgbClr val="283A97"/>
                </a:solidFill>
                <a:latin typeface="Arial" panose="020B0604020202020204" pitchFamily="34" charset="0"/>
                <a:cs typeface="Arial" panose="020B0604020202020204" pitchFamily="34" charset="0"/>
              </a:rPr>
              <a:t>Nooit vragen stellen</a:t>
            </a:r>
          </a:p>
          <a:p>
            <a:pPr marL="342900" indent="-342900">
              <a:buFont typeface="Arial" panose="020B0604020202020204" pitchFamily="34" charset="0"/>
              <a:buChar char="•"/>
            </a:pPr>
            <a:r>
              <a:rPr lang="en-US" altLang="nl-NL" b="0" dirty="0" err="1">
                <a:solidFill>
                  <a:srgbClr val="283A97"/>
                </a:solidFill>
                <a:latin typeface="Arial" panose="020B0604020202020204" pitchFamily="34" charset="0"/>
                <a:cs typeface="Arial" panose="020B0604020202020204" pitchFamily="34" charset="0"/>
              </a:rPr>
              <a:t>Liever</a:t>
            </a:r>
            <a:r>
              <a:rPr lang="en-US" altLang="nl-NL" b="0" dirty="0">
                <a:solidFill>
                  <a:srgbClr val="283A97"/>
                </a:solidFill>
                <a:latin typeface="Arial" panose="020B0604020202020204" pitchFamily="34" charset="0"/>
                <a:cs typeface="Arial" panose="020B0604020202020204" pitchFamily="34" charset="0"/>
              </a:rPr>
              <a:t> </a:t>
            </a:r>
            <a:r>
              <a:rPr lang="en-US" altLang="nl-NL" b="0" dirty="0" err="1">
                <a:solidFill>
                  <a:srgbClr val="283A97"/>
                </a:solidFill>
                <a:latin typeface="Arial" panose="020B0604020202020204" pitchFamily="34" charset="0"/>
                <a:cs typeface="Arial" panose="020B0604020202020204" pitchFamily="34" charset="0"/>
              </a:rPr>
              <a:t>langs</a:t>
            </a:r>
            <a:r>
              <a:rPr lang="en-US" altLang="nl-NL" b="0" dirty="0">
                <a:solidFill>
                  <a:srgbClr val="283A97"/>
                </a:solidFill>
                <a:latin typeface="Arial" panose="020B0604020202020204" pitchFamily="34" charset="0"/>
                <a:cs typeface="Arial" panose="020B0604020202020204" pitchFamily="34" charset="0"/>
              </a:rPr>
              <a:t> </a:t>
            </a:r>
            <a:r>
              <a:rPr lang="en-US" altLang="nl-NL" b="0" dirty="0" err="1">
                <a:solidFill>
                  <a:srgbClr val="283A97"/>
                </a:solidFill>
                <a:latin typeface="Arial" panose="020B0604020202020204" pitchFamily="34" charset="0"/>
                <a:cs typeface="Arial" panose="020B0604020202020204" pitchFamily="34" charset="0"/>
              </a:rPr>
              <a:t>komen</a:t>
            </a:r>
            <a:r>
              <a:rPr lang="en-US" altLang="nl-NL" b="0" dirty="0">
                <a:solidFill>
                  <a:srgbClr val="283A97"/>
                </a:solidFill>
                <a:latin typeface="Arial" panose="020B0604020202020204" pitchFamily="34" charset="0"/>
                <a:cs typeface="Arial" panose="020B0604020202020204" pitchFamily="34" charset="0"/>
              </a:rPr>
              <a:t> </a:t>
            </a:r>
            <a:r>
              <a:rPr lang="en-US" altLang="nl-NL" b="0" dirty="0" err="1">
                <a:solidFill>
                  <a:srgbClr val="283A97"/>
                </a:solidFill>
                <a:latin typeface="Arial" panose="020B0604020202020204" pitchFamily="34" charset="0"/>
                <a:cs typeface="Arial" panose="020B0604020202020204" pitchFamily="34" charset="0"/>
              </a:rPr>
              <a:t>dan</a:t>
            </a:r>
            <a:r>
              <a:rPr lang="en-US" altLang="nl-NL" b="0" dirty="0">
                <a:solidFill>
                  <a:srgbClr val="283A97"/>
                </a:solidFill>
                <a:latin typeface="Arial" panose="020B0604020202020204" pitchFamily="34" charset="0"/>
                <a:cs typeface="Arial" panose="020B0604020202020204" pitchFamily="34" charset="0"/>
              </a:rPr>
              <a:t> </a:t>
            </a:r>
            <a:r>
              <a:rPr lang="en-US" altLang="nl-NL" b="0" dirty="0" err="1">
                <a:solidFill>
                  <a:srgbClr val="283A97"/>
                </a:solidFill>
                <a:latin typeface="Arial" panose="020B0604020202020204" pitchFamily="34" charset="0"/>
                <a:cs typeface="Arial" panose="020B0604020202020204" pitchFamily="34" charset="0"/>
              </a:rPr>
              <a:t>bellen</a:t>
            </a:r>
            <a:r>
              <a:rPr lang="en-US" altLang="nl-NL" b="0" dirty="0">
                <a:solidFill>
                  <a:srgbClr val="283A97"/>
                </a:solidFill>
                <a:latin typeface="Arial" panose="020B0604020202020204" pitchFamily="34" charset="0"/>
                <a:cs typeface="Arial" panose="020B0604020202020204" pitchFamily="34" charset="0"/>
              </a:rPr>
              <a:t> </a:t>
            </a:r>
            <a:endParaRPr lang="nl-NL" altLang="nl-NL" b="0" dirty="0">
              <a:solidFill>
                <a:srgbClr val="283A9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391379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22288" y="620687"/>
            <a:ext cx="8099425" cy="576287"/>
          </a:xfrm>
        </p:spPr>
        <p:txBody>
          <a:bodyPr/>
          <a:lstStyle/>
          <a:p>
            <a:pPr algn="l"/>
            <a:r>
              <a:rPr lang="nl-NL" altLang="en-US" sz="3200" dirty="0">
                <a:solidFill>
                  <a:srgbClr val="D60C8C"/>
                </a:solidFill>
                <a:cs typeface="Arial" panose="020B0604020202020204" pitchFamily="34" charset="0"/>
              </a:rPr>
              <a:t>Herkennen van laaggeletterden</a:t>
            </a:r>
            <a:r>
              <a:rPr lang="nl-NL" altLang="en-US" sz="3200" dirty="0" smtClean="0">
                <a:latin typeface="+mn-lt"/>
                <a:cs typeface="Arial" panose="020B0604020202020204" pitchFamily="34" charset="0"/>
              </a:rPr>
              <a:t/>
            </a:r>
            <a:br>
              <a:rPr lang="nl-NL" altLang="en-US" sz="3200" dirty="0" smtClean="0">
                <a:latin typeface="+mn-lt"/>
                <a:cs typeface="Arial" panose="020B0604020202020204" pitchFamily="34" charset="0"/>
              </a:rPr>
            </a:br>
            <a:r>
              <a:rPr lang="nl-NL" altLang="en-US" sz="3200" dirty="0">
                <a:latin typeface="+mn-lt"/>
                <a:cs typeface="Arial" panose="020B0604020202020204" pitchFamily="34" charset="0"/>
              </a:rPr>
              <a:t/>
            </a:r>
            <a:br>
              <a:rPr lang="nl-NL" altLang="en-US" sz="3200" dirty="0">
                <a:latin typeface="+mn-lt"/>
                <a:cs typeface="Arial" panose="020B0604020202020204" pitchFamily="34" charset="0"/>
              </a:rPr>
            </a:br>
            <a:r>
              <a:rPr lang="nl-NL" altLang="en-US" sz="3200" dirty="0" smtClean="0">
                <a:solidFill>
                  <a:srgbClr val="D60C8C"/>
                </a:solidFill>
                <a:latin typeface="Arial" panose="020B0604020202020204" pitchFamily="34" charset="0"/>
                <a:cs typeface="Arial" panose="020B0604020202020204" pitchFamily="34" charset="0"/>
              </a:rPr>
              <a:t/>
            </a:r>
            <a:br>
              <a:rPr lang="nl-NL" altLang="en-US" sz="3200" dirty="0" smtClean="0">
                <a:solidFill>
                  <a:srgbClr val="D60C8C"/>
                </a:solidFill>
                <a:latin typeface="Arial" panose="020B0604020202020204" pitchFamily="34" charset="0"/>
                <a:cs typeface="Arial" panose="020B0604020202020204" pitchFamily="34" charset="0"/>
              </a:rPr>
            </a:br>
            <a:r>
              <a:rPr lang="nl-NL" altLang="en-US" sz="3200" i="1" dirty="0" smtClean="0">
                <a:solidFill>
                  <a:srgbClr val="283A97"/>
                </a:solidFill>
                <a:latin typeface="Arial" panose="020B0604020202020204" pitchFamily="34" charset="0"/>
                <a:cs typeface="Arial" panose="020B0604020202020204" pitchFamily="34" charset="0"/>
              </a:rPr>
              <a:t/>
            </a:r>
            <a:br>
              <a:rPr lang="nl-NL" altLang="en-US" sz="3200" i="1" dirty="0" smtClean="0">
                <a:solidFill>
                  <a:srgbClr val="283A97"/>
                </a:solidFill>
                <a:latin typeface="Arial" panose="020B0604020202020204" pitchFamily="34" charset="0"/>
                <a:cs typeface="Arial" panose="020B0604020202020204" pitchFamily="34" charset="0"/>
              </a:rPr>
            </a:br>
            <a:endParaRPr lang="nl-NL" altLang="en-US" sz="3200" dirty="0" smtClean="0">
              <a:latin typeface="Arial" panose="020B0604020202020204" pitchFamily="34" charset="0"/>
              <a:cs typeface="Arial" panose="020B0604020202020204" pitchFamily="34" charset="0"/>
            </a:endParaRPr>
          </a:p>
        </p:txBody>
      </p:sp>
      <p:sp>
        <p:nvSpPr>
          <p:cNvPr id="11267" name="Content Placeholder 2"/>
          <p:cNvSpPr>
            <a:spLocks noGrp="1"/>
          </p:cNvSpPr>
          <p:nvPr>
            <p:ph idx="1"/>
          </p:nvPr>
        </p:nvSpPr>
        <p:spPr>
          <a:xfrm>
            <a:off x="685800" y="1268760"/>
            <a:ext cx="7772400" cy="4968528"/>
          </a:xfrm>
        </p:spPr>
        <p:txBody>
          <a:bodyPr>
            <a:normAutofit/>
          </a:bodyPr>
          <a:lstStyle/>
          <a:p>
            <a:pPr>
              <a:lnSpc>
                <a:spcPct val="100000"/>
              </a:lnSpc>
              <a:defRPr/>
            </a:pPr>
            <a:r>
              <a:rPr lang="nl-NL" altLang="en-US" sz="2800" b="0" dirty="0" smtClean="0">
                <a:solidFill>
                  <a:srgbClr val="283A97"/>
                </a:solidFill>
                <a:cs typeface="Arial" pitchFamily="34" charset="0"/>
              </a:rPr>
              <a:t>Ze zien er gewoon uit</a:t>
            </a:r>
          </a:p>
          <a:p>
            <a:pPr>
              <a:lnSpc>
                <a:spcPct val="100000"/>
              </a:lnSpc>
              <a:defRPr/>
            </a:pPr>
            <a:r>
              <a:rPr lang="nl-NL" altLang="en-US" sz="2800" b="0" dirty="0" smtClean="0">
                <a:solidFill>
                  <a:srgbClr val="283A97"/>
                </a:solidFill>
                <a:cs typeface="Arial" pitchFamily="34" charset="0"/>
              </a:rPr>
              <a:t>Ze praten meestal heel normaal</a:t>
            </a:r>
          </a:p>
          <a:p>
            <a:pPr>
              <a:lnSpc>
                <a:spcPct val="100000"/>
              </a:lnSpc>
              <a:defRPr/>
            </a:pPr>
            <a:r>
              <a:rPr lang="nl-NL" altLang="en-US" sz="2800" b="0" dirty="0" smtClean="0">
                <a:solidFill>
                  <a:srgbClr val="283A97"/>
                </a:solidFill>
                <a:cs typeface="Arial" pitchFamily="34" charset="0"/>
              </a:rPr>
              <a:t>Ze zeggen het niet uit zichzelf</a:t>
            </a:r>
          </a:p>
          <a:p>
            <a:pPr>
              <a:lnSpc>
                <a:spcPct val="100000"/>
              </a:lnSpc>
              <a:defRPr/>
            </a:pPr>
            <a:endParaRPr lang="nl-NL" altLang="en-US" sz="2800" b="0" dirty="0" smtClean="0">
              <a:solidFill>
                <a:srgbClr val="283A97"/>
              </a:solidFill>
              <a:cs typeface="Arial" pitchFamily="34" charset="0"/>
            </a:endParaRPr>
          </a:p>
          <a:p>
            <a:pPr>
              <a:lnSpc>
                <a:spcPct val="100000"/>
              </a:lnSpc>
              <a:defRPr/>
            </a:pPr>
            <a:endParaRPr lang="nl-NL" altLang="en-US" sz="2800" b="0" dirty="0" smtClean="0">
              <a:solidFill>
                <a:srgbClr val="283A97"/>
              </a:solidFill>
            </a:endParaRPr>
          </a:p>
          <a:p>
            <a:pPr algn="ctr">
              <a:lnSpc>
                <a:spcPct val="100000"/>
              </a:lnSpc>
              <a:buFont typeface="Arial" panose="020B0604020202020204" pitchFamily="34" charset="0"/>
              <a:buNone/>
              <a:defRPr/>
            </a:pPr>
            <a:r>
              <a:rPr lang="nl-NL" altLang="en-US" sz="2800" b="0" dirty="0" smtClean="0">
                <a:solidFill>
                  <a:srgbClr val="283A97"/>
                </a:solidFill>
                <a:cs typeface="Arial" panose="020B0604020202020204" pitchFamily="34" charset="0"/>
              </a:rPr>
              <a:t>VRAAG er dus gewoon naar!! </a:t>
            </a:r>
          </a:p>
          <a:p>
            <a:pPr algn="ctr">
              <a:lnSpc>
                <a:spcPct val="100000"/>
              </a:lnSpc>
              <a:buFont typeface="Arial" panose="020B0604020202020204" pitchFamily="34" charset="0"/>
              <a:buNone/>
              <a:defRPr/>
            </a:pPr>
            <a:endParaRPr lang="nl-NL" altLang="en-US" b="0" dirty="0">
              <a:solidFill>
                <a:srgbClr val="283A97"/>
              </a:solidFill>
              <a:cs typeface="Arial" panose="020B0604020202020204" pitchFamily="34" charset="0"/>
            </a:endParaRPr>
          </a:p>
          <a:p>
            <a:pPr algn="ctr">
              <a:lnSpc>
                <a:spcPct val="100000"/>
              </a:lnSpc>
              <a:buFont typeface="Arial" panose="020B0604020202020204" pitchFamily="34" charset="0"/>
              <a:buNone/>
              <a:defRPr/>
            </a:pPr>
            <a:r>
              <a:rPr lang="nl-NL" altLang="en-US" sz="2800" i="1" dirty="0" smtClean="0">
                <a:solidFill>
                  <a:srgbClr val="283A97"/>
                </a:solidFill>
                <a:cs typeface="Arial" panose="020B0604020202020204" pitchFamily="34" charset="0"/>
              </a:rPr>
              <a:t>Wie van u doet dat geregeld?</a:t>
            </a:r>
            <a:endParaRPr lang="nl-NL" altLang="en-US" sz="2800" i="1" dirty="0">
              <a:solidFill>
                <a:srgbClr val="283A97"/>
              </a:solidFill>
              <a:cs typeface="Arial" panose="020B0604020202020204" pitchFamily="34" charset="0"/>
            </a:endParaRPr>
          </a:p>
        </p:txBody>
      </p:sp>
    </p:spTree>
    <p:extLst>
      <p:ext uri="{BB962C8B-B14F-4D97-AF65-F5344CB8AC3E}">
        <p14:creationId xmlns:p14="http://schemas.microsoft.com/office/powerpoint/2010/main" val="327671602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609600"/>
            <a:ext cx="9036496" cy="1143000"/>
          </a:xfrm>
        </p:spPr>
        <p:txBody>
          <a:bodyPr/>
          <a:lstStyle/>
          <a:p>
            <a:pPr algn="l"/>
            <a:r>
              <a:rPr lang="nl-NL" sz="2800" dirty="0" smtClean="0">
                <a:solidFill>
                  <a:srgbClr val="D60C8C"/>
                </a:solidFill>
              </a:rPr>
              <a:t>Begrijpelijke communicatie goed voor iedereen</a:t>
            </a:r>
            <a:endParaRPr lang="nl-NL" sz="2800" dirty="0">
              <a:solidFill>
                <a:srgbClr val="D60C8C"/>
              </a:solidFill>
            </a:endParaRPr>
          </a:p>
        </p:txBody>
      </p:sp>
      <p:sp>
        <p:nvSpPr>
          <p:cNvPr id="3" name="Tijdelijke aanduiding voor inhoud 2"/>
          <p:cNvSpPr>
            <a:spLocks noGrp="1"/>
          </p:cNvSpPr>
          <p:nvPr>
            <p:ph idx="1"/>
          </p:nvPr>
        </p:nvSpPr>
        <p:spPr/>
        <p:txBody>
          <a:bodyPr/>
          <a:lstStyle/>
          <a:p>
            <a:r>
              <a:rPr lang="nl-NL" sz="2800" b="0" dirty="0" smtClean="0">
                <a:solidFill>
                  <a:srgbClr val="283A97"/>
                </a:solidFill>
              </a:rPr>
              <a:t>Ook hoog opgeleide mensen vinden dit fijn</a:t>
            </a:r>
          </a:p>
          <a:p>
            <a:pPr>
              <a:lnSpc>
                <a:spcPct val="100000"/>
              </a:lnSpc>
            </a:pPr>
            <a:r>
              <a:rPr lang="nl-NL" sz="2800" b="0" dirty="0" smtClean="0">
                <a:solidFill>
                  <a:srgbClr val="283A97"/>
                </a:solidFill>
              </a:rPr>
              <a:t>Gebruik de woorden van de patiënt</a:t>
            </a:r>
          </a:p>
          <a:p>
            <a:pPr>
              <a:lnSpc>
                <a:spcPct val="100000"/>
              </a:lnSpc>
            </a:pPr>
            <a:r>
              <a:rPr lang="nl-NL" sz="2800" b="0" dirty="0" smtClean="0">
                <a:solidFill>
                  <a:srgbClr val="283A97"/>
                </a:solidFill>
              </a:rPr>
              <a:t>Veronderstel geen basiskennis</a:t>
            </a:r>
          </a:p>
          <a:p>
            <a:pPr>
              <a:lnSpc>
                <a:spcPct val="100000"/>
              </a:lnSpc>
            </a:pPr>
            <a:r>
              <a:rPr lang="nl-NL" sz="2800" b="0" dirty="0" smtClean="0">
                <a:solidFill>
                  <a:srgbClr val="283A97"/>
                </a:solidFill>
              </a:rPr>
              <a:t>Beperk uitleg en informatie</a:t>
            </a:r>
          </a:p>
        </p:txBody>
      </p:sp>
    </p:spTree>
    <p:extLst>
      <p:ext uri="{BB962C8B-B14F-4D97-AF65-F5344CB8AC3E}">
        <p14:creationId xmlns:p14="http://schemas.microsoft.com/office/powerpoint/2010/main" val="3058512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buNone/>
            </a:pPr>
            <a:r>
              <a:rPr lang="nl-NL" altLang="nl-NL" dirty="0">
                <a:latin typeface="Times New Roman" panose="02020603050405020304" pitchFamily="18" charset="0"/>
                <a:ea typeface="ＭＳ Ｐゴシック" panose="020B0600070205080204" pitchFamily="34" charset="-128"/>
                <a:hlinkClick r:id="rId2"/>
              </a:rPr>
              <a:t>https://</a:t>
            </a:r>
            <a:r>
              <a:rPr lang="nl-NL" altLang="nl-NL" dirty="0" smtClean="0">
                <a:latin typeface="Times New Roman" panose="02020603050405020304" pitchFamily="18" charset="0"/>
                <a:ea typeface="ＭＳ Ｐゴシック" panose="020B0600070205080204" pitchFamily="34" charset="-128"/>
                <a:hlinkClick r:id="rId2"/>
              </a:rPr>
              <a:t>www.youtube.com/watch?v=Qg78NzjLcrQ</a:t>
            </a:r>
            <a:endParaRPr lang="nl-NL" altLang="nl-NL" dirty="0" smtClean="0">
              <a:latin typeface="Times New Roman" panose="02020603050405020304" pitchFamily="18" charset="0"/>
              <a:ea typeface="ＭＳ Ｐゴシック" panose="020B0600070205080204" pitchFamily="34" charset="-128"/>
            </a:endParaRPr>
          </a:p>
          <a:p>
            <a:pPr marL="0" indent="0">
              <a:buNone/>
            </a:pPr>
            <a:endParaRPr lang="nl-NL" altLang="nl-NL" dirty="0">
              <a:latin typeface="Times New Roman" panose="02020603050405020304" pitchFamily="18" charset="0"/>
              <a:ea typeface="ＭＳ Ｐゴシック" panose="020B0600070205080204" pitchFamily="34" charset="-128"/>
            </a:endParaRPr>
          </a:p>
          <a:p>
            <a:endParaRPr lang="nl-NL" dirty="0"/>
          </a:p>
        </p:txBody>
      </p:sp>
      <p:sp>
        <p:nvSpPr>
          <p:cNvPr id="3" name="Titel 2"/>
          <p:cNvSpPr>
            <a:spLocks noGrp="1"/>
          </p:cNvSpPr>
          <p:nvPr>
            <p:ph type="title"/>
          </p:nvPr>
        </p:nvSpPr>
        <p:spPr/>
        <p:txBody>
          <a:bodyPr/>
          <a:lstStyle/>
          <a:p>
            <a:endParaRPr lang="nl-NL"/>
          </a:p>
        </p:txBody>
      </p:sp>
      <p:sp>
        <p:nvSpPr>
          <p:cNvPr id="4" name="Tijdelijke aanduiding voor tekst 3"/>
          <p:cNvSpPr>
            <a:spLocks noGrp="1"/>
          </p:cNvSpPr>
          <p:nvPr>
            <p:ph type="body" sz="quarter" idx="13"/>
          </p:nvPr>
        </p:nvSpPr>
        <p:spPr/>
        <p:txBody>
          <a:bodyPr/>
          <a:lstStyle/>
          <a:p>
            <a:endParaRPr lang="nl-NL"/>
          </a:p>
        </p:txBody>
      </p:sp>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2</a:t>
            </a:fld>
            <a:endParaRPr lang="nl-NL"/>
          </a:p>
        </p:txBody>
      </p:sp>
    </p:spTree>
    <p:extLst>
      <p:ext uri="{BB962C8B-B14F-4D97-AF65-F5344CB8AC3E}">
        <p14:creationId xmlns:p14="http://schemas.microsoft.com/office/powerpoint/2010/main" val="1016241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23528" y="828000"/>
            <a:ext cx="8602985" cy="584775"/>
          </a:xfrm>
        </p:spPr>
        <p:txBody>
          <a:bodyPr/>
          <a:lstStyle/>
          <a:p>
            <a:r>
              <a:rPr lang="nl-NL" sz="3200" dirty="0" smtClean="0"/>
              <a:t>Tips begrijpelijke communicatie</a:t>
            </a:r>
            <a:endParaRPr lang="nl-NL" sz="3200" dirty="0"/>
          </a:p>
        </p:txBody>
      </p:sp>
      <p:sp>
        <p:nvSpPr>
          <p:cNvPr id="4" name="Tijdelijke aanduiding voor tekst 3"/>
          <p:cNvSpPr>
            <a:spLocks noGrp="1"/>
          </p:cNvSpPr>
          <p:nvPr>
            <p:ph type="body" sz="quarter" idx="13"/>
          </p:nvPr>
        </p:nvSpPr>
        <p:spPr/>
        <p:txBody>
          <a:bodyPr/>
          <a:lstStyle/>
          <a:p>
            <a:endParaRPr lang="nl-NL"/>
          </a:p>
        </p:txBody>
      </p:sp>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20</a:t>
            </a:fld>
            <a:endParaRPr lang="nl-NL"/>
          </a:p>
        </p:txBody>
      </p:sp>
      <p:sp>
        <p:nvSpPr>
          <p:cNvPr id="7" name="TextBox 2"/>
          <p:cNvSpPr txBox="1">
            <a:spLocks noGrp="1"/>
          </p:cNvSpPr>
          <p:nvPr>
            <p:ph idx="1"/>
          </p:nvPr>
        </p:nvSpPr>
        <p:spPr>
          <a:xfrm>
            <a:off x="360000" y="1548000"/>
            <a:ext cx="8497888" cy="4539183"/>
          </a:xfrm>
          <a:prstGeom prst="rect">
            <a:avLst/>
          </a:prstGeom>
          <a:noFill/>
        </p:spPr>
        <p:txBody>
          <a:bodyPr wrap="square" lIns="57397" tIns="28698" rIns="57397" bIns="28698" rtlCol="0">
            <a:spAutoFit/>
          </a:bodyPr>
          <a:lstStyle/>
          <a:p>
            <a:pPr marL="342900" indent="-342900">
              <a:lnSpc>
                <a:spcPct val="100000"/>
              </a:lnSpc>
              <a:buFont typeface="Arial" panose="020B0604020202020204" pitchFamily="34" charset="0"/>
              <a:buChar char="•"/>
            </a:pPr>
            <a:r>
              <a:rPr lang="nl-NL" b="0" dirty="0">
                <a:latin typeface="Arial"/>
                <a:cs typeface="Arial"/>
              </a:rPr>
              <a:t>Neem de </a:t>
            </a:r>
            <a:r>
              <a:rPr lang="nl-NL" b="0" dirty="0" smtClean="0">
                <a:latin typeface="Arial"/>
                <a:cs typeface="Arial"/>
              </a:rPr>
              <a:t>tijd</a:t>
            </a:r>
            <a:endParaRPr lang="nl-NL" b="0" dirty="0">
              <a:latin typeface="Arial"/>
              <a:cs typeface="Arial"/>
            </a:endParaRPr>
          </a:p>
          <a:p>
            <a:pPr marL="629884" lvl="1" indent="-342900">
              <a:lnSpc>
                <a:spcPct val="100000"/>
              </a:lnSpc>
              <a:buFont typeface="Arial" panose="020B0604020202020204" pitchFamily="34" charset="0"/>
              <a:buChar char="•"/>
            </a:pPr>
            <a:r>
              <a:rPr lang="nl-NL" sz="2800" b="0" dirty="0">
                <a:latin typeface="Arial"/>
                <a:cs typeface="Arial"/>
              </a:rPr>
              <a:t>Stel de patiënt op zijn gemak</a:t>
            </a:r>
          </a:p>
          <a:p>
            <a:pPr marL="629884" lvl="1" indent="-342900">
              <a:lnSpc>
                <a:spcPct val="100000"/>
              </a:lnSpc>
              <a:buFont typeface="Arial" panose="020B0604020202020204" pitchFamily="34" charset="0"/>
              <a:buChar char="•"/>
            </a:pPr>
            <a:r>
              <a:rPr lang="nl-NL" sz="2800" b="0" dirty="0" smtClean="0">
                <a:latin typeface="Arial"/>
                <a:cs typeface="Arial"/>
              </a:rPr>
              <a:t>Spreek </a:t>
            </a:r>
            <a:r>
              <a:rPr lang="nl-NL" sz="2800" b="0" dirty="0">
                <a:latin typeface="Arial"/>
                <a:cs typeface="Arial"/>
              </a:rPr>
              <a:t>langzaam en duidelijk</a:t>
            </a:r>
          </a:p>
          <a:p>
            <a:pPr marL="629884" lvl="1" indent="-342900">
              <a:lnSpc>
                <a:spcPct val="100000"/>
              </a:lnSpc>
              <a:buFont typeface="Arial" panose="020B0604020202020204" pitchFamily="34" charset="0"/>
              <a:buChar char="•"/>
            </a:pPr>
            <a:endParaRPr lang="nl-NL" sz="2800" b="0" dirty="0">
              <a:latin typeface="Arial"/>
              <a:cs typeface="Arial"/>
            </a:endParaRPr>
          </a:p>
          <a:p>
            <a:pPr marL="342900" indent="-342900">
              <a:lnSpc>
                <a:spcPct val="100000"/>
              </a:lnSpc>
              <a:buFont typeface="Arial" panose="020B0604020202020204" pitchFamily="34" charset="0"/>
              <a:buChar char="•"/>
            </a:pPr>
            <a:r>
              <a:rPr lang="nl-NL" b="0" dirty="0">
                <a:latin typeface="Arial"/>
                <a:cs typeface="Arial"/>
              </a:rPr>
              <a:t>Eenvoudig taalgebruik</a:t>
            </a:r>
          </a:p>
          <a:p>
            <a:pPr marL="629884" lvl="1" indent="-342900">
              <a:lnSpc>
                <a:spcPct val="100000"/>
              </a:lnSpc>
              <a:buFont typeface="Arial" panose="020B0604020202020204" pitchFamily="34" charset="0"/>
              <a:buChar char="•"/>
            </a:pPr>
            <a:r>
              <a:rPr lang="nl-NL" sz="2800" b="0" dirty="0">
                <a:latin typeface="Arial"/>
                <a:cs typeface="Arial"/>
              </a:rPr>
              <a:t>Korte zinnen</a:t>
            </a:r>
          </a:p>
          <a:p>
            <a:pPr marL="629884" lvl="1" indent="-342900">
              <a:lnSpc>
                <a:spcPct val="100000"/>
              </a:lnSpc>
              <a:buFont typeface="Arial" panose="020B0604020202020204" pitchFamily="34" charset="0"/>
              <a:buChar char="•"/>
            </a:pPr>
            <a:r>
              <a:rPr lang="nl-NL" sz="2800" b="0" dirty="0">
                <a:latin typeface="Arial"/>
                <a:cs typeface="Arial"/>
              </a:rPr>
              <a:t>Gebruik de woorden van de patiënt, geen beeldspraak</a:t>
            </a:r>
          </a:p>
          <a:p>
            <a:pPr marL="286984" lvl="1" indent="0">
              <a:lnSpc>
                <a:spcPct val="100000"/>
              </a:lnSpc>
              <a:buNone/>
            </a:pPr>
            <a:endParaRPr lang="nl-NL" sz="2800" b="0" dirty="0">
              <a:latin typeface="Arial"/>
              <a:cs typeface="Arial"/>
            </a:endParaRPr>
          </a:p>
        </p:txBody>
      </p:sp>
    </p:spTree>
    <p:extLst>
      <p:ext uri="{BB962C8B-B14F-4D97-AF65-F5344CB8AC3E}">
        <p14:creationId xmlns:p14="http://schemas.microsoft.com/office/powerpoint/2010/main" val="472858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35018" y="419759"/>
            <a:ext cx="8602985" cy="584775"/>
          </a:xfrm>
        </p:spPr>
        <p:txBody>
          <a:bodyPr/>
          <a:lstStyle/>
          <a:p>
            <a:r>
              <a:rPr lang="nl-NL" sz="3200" dirty="0" smtClean="0"/>
              <a:t>Tips uitleg</a:t>
            </a:r>
            <a:endParaRPr lang="nl-NL" sz="3200" dirty="0"/>
          </a:p>
        </p:txBody>
      </p:sp>
      <p:sp>
        <p:nvSpPr>
          <p:cNvPr id="4" name="Tijdelijke aanduiding voor tekst 3"/>
          <p:cNvSpPr>
            <a:spLocks noGrp="1"/>
          </p:cNvSpPr>
          <p:nvPr>
            <p:ph type="body" sz="quarter" idx="13"/>
          </p:nvPr>
        </p:nvSpPr>
        <p:spPr/>
        <p:txBody>
          <a:bodyPr/>
          <a:lstStyle/>
          <a:p>
            <a:endParaRPr lang="nl-NL"/>
          </a:p>
        </p:txBody>
      </p:sp>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21</a:t>
            </a:fld>
            <a:endParaRPr lang="nl-NL"/>
          </a:p>
        </p:txBody>
      </p:sp>
      <p:sp>
        <p:nvSpPr>
          <p:cNvPr id="7" name="TextBox 2"/>
          <p:cNvSpPr txBox="1">
            <a:spLocks noGrp="1"/>
          </p:cNvSpPr>
          <p:nvPr>
            <p:ph idx="1"/>
          </p:nvPr>
        </p:nvSpPr>
        <p:spPr>
          <a:xfrm>
            <a:off x="323056" y="986984"/>
            <a:ext cx="8497888" cy="1522973"/>
          </a:xfrm>
          <a:prstGeom prst="rect">
            <a:avLst/>
          </a:prstGeom>
          <a:noFill/>
        </p:spPr>
        <p:txBody>
          <a:bodyPr wrap="square" lIns="57397" tIns="28698" rIns="57397" bIns="28698" rtlCol="0">
            <a:spAutoFit/>
          </a:bodyPr>
          <a:lstStyle/>
          <a:p>
            <a:pPr marL="342900" indent="-342900">
              <a:lnSpc>
                <a:spcPct val="100000"/>
              </a:lnSpc>
              <a:buFont typeface="Arial" panose="020B0604020202020204" pitchFamily="34" charset="0"/>
              <a:buChar char="•"/>
            </a:pPr>
            <a:r>
              <a:rPr lang="nl-NL" b="0" dirty="0" smtClean="0">
                <a:latin typeface="Arial"/>
                <a:cs typeface="Arial"/>
              </a:rPr>
              <a:t>Geef concrete adviezen</a:t>
            </a:r>
          </a:p>
          <a:p>
            <a:pPr marL="342900" indent="-342900">
              <a:lnSpc>
                <a:spcPct val="100000"/>
              </a:lnSpc>
              <a:buFont typeface="Arial" panose="020B0604020202020204" pitchFamily="34" charset="0"/>
              <a:buChar char="•"/>
            </a:pPr>
            <a:r>
              <a:rPr lang="nl-NL" b="0" dirty="0" smtClean="0">
                <a:latin typeface="Arial"/>
                <a:cs typeface="Arial"/>
              </a:rPr>
              <a:t>Geef positieve boodschappen</a:t>
            </a:r>
          </a:p>
          <a:p>
            <a:pPr marL="342900" indent="-342900">
              <a:lnSpc>
                <a:spcPct val="100000"/>
              </a:lnSpc>
              <a:buFont typeface="Arial" panose="020B0604020202020204" pitchFamily="34" charset="0"/>
              <a:buChar char="•"/>
            </a:pPr>
            <a:r>
              <a:rPr lang="nl-NL" sz="2800" b="0" dirty="0" smtClean="0">
                <a:latin typeface="Arial"/>
                <a:cs typeface="Arial"/>
              </a:rPr>
              <a:t>Gebruik beeldmateriaal: eenvoudige tekeningen</a:t>
            </a:r>
            <a:endParaRPr lang="nl-NL" sz="2800" b="0" dirty="0">
              <a:latin typeface="Arial"/>
              <a:cs typeface="Arial"/>
            </a:endParaRPr>
          </a:p>
        </p:txBody>
      </p:sp>
      <p:pic>
        <p:nvPicPr>
          <p:cNvPr id="8" name="Picture 2" descr="C:\Users\Eldine\Documents\NHG\Migranten\NHG project\Secties\Voorlichting\Gezondheidsvaardigheden\NIGZ\Maartje Kunen\- hart 1.jpg">
            <a:extLst>
              <a:ext uri="{FF2B5EF4-FFF2-40B4-BE49-F238E27FC236}">
                <a16:creationId xmlns:a16="http://schemas.microsoft.com/office/drawing/2014/main" xmlns="" id="{9D884DBC-BAEE-4E41-BFA8-C172B1769A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1017" y="3429517"/>
            <a:ext cx="1371600" cy="299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Eldine\Documents\NHG\Migranten\NHG project\Secties\Voorlichting\Gezondheidsvaardigheden\NIGZ\Maartje Kunen\Hart 2.jpg">
            <a:extLst>
              <a:ext uri="{FF2B5EF4-FFF2-40B4-BE49-F238E27FC236}">
                <a16:creationId xmlns:a16="http://schemas.microsoft.com/office/drawing/2014/main" xmlns="" id="{D03A6689-B752-48A5-982F-11A92C5448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6510" y="3868182"/>
            <a:ext cx="1217295" cy="20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hoek 9">
            <a:extLst>
              <a:ext uri="{FF2B5EF4-FFF2-40B4-BE49-F238E27FC236}">
                <a16:creationId xmlns:a16="http://schemas.microsoft.com/office/drawing/2014/main" xmlns="" id="{A4AD67A1-F777-4F82-87A8-2CAA6AA5008E}"/>
              </a:ext>
            </a:extLst>
          </p:cNvPr>
          <p:cNvSpPr/>
          <p:nvPr/>
        </p:nvSpPr>
        <p:spPr>
          <a:xfrm>
            <a:off x="539552" y="4685633"/>
            <a:ext cx="3161571" cy="400110"/>
          </a:xfrm>
          <a:prstGeom prst="rect">
            <a:avLst/>
          </a:prstGeom>
        </p:spPr>
        <p:txBody>
          <a:bodyPr wrap="none">
            <a:spAutoFit/>
          </a:bodyPr>
          <a:lstStyle/>
          <a:p>
            <a:r>
              <a:rPr lang="en-US" sz="2000" dirty="0">
                <a:solidFill>
                  <a:srgbClr val="0C618C"/>
                </a:solidFill>
                <a:latin typeface="Arial"/>
                <a:cs typeface="Arial"/>
              </a:rPr>
              <a:t>www.begrijpjelichaam.nl</a:t>
            </a:r>
            <a:endParaRPr lang="nl-NL" dirty="0"/>
          </a:p>
        </p:txBody>
      </p:sp>
    </p:spTree>
    <p:extLst>
      <p:ext uri="{BB962C8B-B14F-4D97-AF65-F5344CB8AC3E}">
        <p14:creationId xmlns:p14="http://schemas.microsoft.com/office/powerpoint/2010/main" val="1828231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lgn="ctr">
              <a:buNone/>
              <a:defRPr/>
            </a:pPr>
            <a:r>
              <a:rPr lang="nl-NL" dirty="0">
                <a:cs typeface="Arial"/>
              </a:rPr>
              <a:t>Ik heb het in de gaten als mijn uitleg </a:t>
            </a:r>
          </a:p>
          <a:p>
            <a:pPr marL="0" indent="0" algn="ctr">
              <a:buNone/>
              <a:defRPr/>
            </a:pPr>
            <a:r>
              <a:rPr lang="nl-NL" dirty="0">
                <a:cs typeface="Arial"/>
              </a:rPr>
              <a:t>niet aansluit bij de </a:t>
            </a:r>
            <a:r>
              <a:rPr lang="nl-NL" dirty="0" smtClean="0">
                <a:cs typeface="Arial"/>
              </a:rPr>
              <a:t>patiënt</a:t>
            </a:r>
          </a:p>
          <a:p>
            <a:pPr marL="0" indent="0" algn="ctr">
              <a:buNone/>
              <a:defRPr/>
            </a:pPr>
            <a:endParaRPr lang="nl-NL" dirty="0">
              <a:cs typeface="Arial"/>
            </a:endParaRPr>
          </a:p>
          <a:p>
            <a:pPr marL="0" indent="0" algn="ctr">
              <a:buNone/>
              <a:defRPr/>
            </a:pPr>
            <a:endParaRPr lang="nl-NL" dirty="0">
              <a:cs typeface="Arial"/>
            </a:endParaRPr>
          </a:p>
          <a:p>
            <a:endParaRPr lang="nl-NL" dirty="0"/>
          </a:p>
        </p:txBody>
      </p:sp>
      <p:sp>
        <p:nvSpPr>
          <p:cNvPr id="3" name="Titel 2"/>
          <p:cNvSpPr>
            <a:spLocks noGrp="1"/>
          </p:cNvSpPr>
          <p:nvPr>
            <p:ph type="title"/>
          </p:nvPr>
        </p:nvSpPr>
        <p:spPr/>
        <p:txBody>
          <a:bodyPr/>
          <a:lstStyle/>
          <a:p>
            <a:endParaRPr lang="nl-NL"/>
          </a:p>
        </p:txBody>
      </p:sp>
      <p:sp>
        <p:nvSpPr>
          <p:cNvPr id="4" name="Tijdelijke aanduiding voor tekst 3"/>
          <p:cNvSpPr>
            <a:spLocks noGrp="1"/>
          </p:cNvSpPr>
          <p:nvPr>
            <p:ph type="body" sz="quarter" idx="13"/>
          </p:nvPr>
        </p:nvSpPr>
        <p:spPr/>
        <p:txBody>
          <a:bodyPr/>
          <a:lstStyle/>
          <a:p>
            <a:endParaRPr lang="nl-NL"/>
          </a:p>
        </p:txBody>
      </p:sp>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22</a:t>
            </a:fld>
            <a:endParaRPr lang="nl-NL"/>
          </a:p>
        </p:txBody>
      </p:sp>
    </p:spTree>
    <p:extLst>
      <p:ext uri="{BB962C8B-B14F-4D97-AF65-F5344CB8AC3E}">
        <p14:creationId xmlns:p14="http://schemas.microsoft.com/office/powerpoint/2010/main" val="334371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lnSpc>
                <a:spcPct val="100000"/>
              </a:lnSpc>
              <a:spcAft>
                <a:spcPts val="0"/>
              </a:spcAft>
              <a:buNone/>
            </a:pPr>
            <a:r>
              <a:rPr lang="nl-NL" b="0" dirty="0">
                <a:latin typeface="Arial" panose="020B0604020202020204" pitchFamily="34" charset="0"/>
                <a:ea typeface="Calibri" panose="020F0502020204030204" pitchFamily="34" charset="0"/>
              </a:rPr>
              <a:t>Om zeker te weten dat mijn patiënt mij goed begrepen heeft,  sluit ik mijn consult af met het verzoek aan de patiënt om </a:t>
            </a:r>
            <a:r>
              <a:rPr lang="nl-NL" b="0" dirty="0" smtClean="0">
                <a:latin typeface="Arial" panose="020B0604020202020204" pitchFamily="34" charset="0"/>
                <a:ea typeface="Calibri" panose="020F0502020204030204" pitchFamily="34" charset="0"/>
              </a:rPr>
              <a:t>mij </a:t>
            </a:r>
            <a:r>
              <a:rPr lang="nl-NL" b="0" dirty="0">
                <a:latin typeface="Arial" panose="020B0604020202020204" pitchFamily="34" charset="0"/>
                <a:ea typeface="Calibri" panose="020F0502020204030204" pitchFamily="34" charset="0"/>
              </a:rPr>
              <a:t>te vertellen wat we besproken hebben</a:t>
            </a:r>
            <a:endParaRPr lang="nl-NL" b="0" dirty="0">
              <a:latin typeface="Tahoma" panose="020B0604030504040204" pitchFamily="34" charset="0"/>
              <a:ea typeface="Calibri" panose="020F0502020204030204" pitchFamily="34" charset="0"/>
            </a:endParaRPr>
          </a:p>
          <a:p>
            <a:pPr marL="514350" indent="-514350">
              <a:lnSpc>
                <a:spcPct val="100000"/>
              </a:lnSpc>
              <a:spcAft>
                <a:spcPts val="0"/>
              </a:spcAft>
              <a:buAutoNum type="alphaLcPeriod"/>
            </a:pPr>
            <a:r>
              <a:rPr lang="nl-NL" b="0" dirty="0" smtClean="0">
                <a:latin typeface="Arial" panose="020B0604020202020204" pitchFamily="34" charset="0"/>
                <a:ea typeface="Calibri" panose="020F0502020204030204" pitchFamily="34" charset="0"/>
              </a:rPr>
              <a:t>Ja</a:t>
            </a:r>
            <a:r>
              <a:rPr lang="nl-NL" b="0" dirty="0">
                <a:latin typeface="Arial" panose="020B0604020202020204" pitchFamily="34" charset="0"/>
                <a:ea typeface="Calibri" panose="020F0502020204030204" pitchFamily="34" charset="0"/>
              </a:rPr>
              <a:t>, </a:t>
            </a:r>
            <a:r>
              <a:rPr lang="nl-NL" b="0" dirty="0" smtClean="0">
                <a:latin typeface="Arial" panose="020B0604020202020204" pitchFamily="34" charset="0"/>
                <a:ea typeface="Calibri" panose="020F0502020204030204" pitchFamily="34" charset="0"/>
              </a:rPr>
              <a:t>altijd</a:t>
            </a:r>
          </a:p>
          <a:p>
            <a:pPr marL="514350" indent="-514350">
              <a:lnSpc>
                <a:spcPct val="100000"/>
              </a:lnSpc>
              <a:spcAft>
                <a:spcPts val="0"/>
              </a:spcAft>
              <a:buAutoNum type="alphaLcPeriod"/>
            </a:pPr>
            <a:r>
              <a:rPr lang="nl-NL" b="0" dirty="0" smtClean="0">
                <a:latin typeface="Arial" panose="020B0604020202020204" pitchFamily="34" charset="0"/>
                <a:ea typeface="Calibri" panose="020F0502020204030204" pitchFamily="34" charset="0"/>
              </a:rPr>
              <a:t>Meestal</a:t>
            </a:r>
          </a:p>
          <a:p>
            <a:pPr marL="514350" indent="-514350">
              <a:lnSpc>
                <a:spcPct val="100000"/>
              </a:lnSpc>
              <a:spcAft>
                <a:spcPts val="0"/>
              </a:spcAft>
              <a:buAutoNum type="alphaLcPeriod"/>
            </a:pPr>
            <a:r>
              <a:rPr lang="nl-NL" b="0" dirty="0" smtClean="0">
                <a:latin typeface="Arial" panose="020B0604020202020204" pitchFamily="34" charset="0"/>
                <a:ea typeface="Calibri" panose="020F0502020204030204" pitchFamily="34" charset="0"/>
              </a:rPr>
              <a:t>Soms</a:t>
            </a:r>
            <a:r>
              <a:rPr lang="nl-NL" b="0" dirty="0">
                <a:latin typeface="Arial" panose="020B0604020202020204" pitchFamily="34" charset="0"/>
                <a:ea typeface="Calibri" panose="020F0502020204030204" pitchFamily="34" charset="0"/>
              </a:rPr>
              <a:t> </a:t>
            </a:r>
            <a:endParaRPr lang="nl-NL" b="0" dirty="0" smtClean="0">
              <a:latin typeface="Arial" panose="020B0604020202020204" pitchFamily="34" charset="0"/>
              <a:ea typeface="Calibri" panose="020F0502020204030204" pitchFamily="34" charset="0"/>
            </a:endParaRPr>
          </a:p>
          <a:p>
            <a:pPr marL="514350" indent="-514350">
              <a:lnSpc>
                <a:spcPct val="100000"/>
              </a:lnSpc>
              <a:spcAft>
                <a:spcPts val="0"/>
              </a:spcAft>
              <a:buAutoNum type="alphaLcPeriod"/>
            </a:pPr>
            <a:r>
              <a:rPr lang="nl-NL" b="0" dirty="0" smtClean="0">
                <a:latin typeface="Arial" panose="020B0604020202020204" pitchFamily="34" charset="0"/>
                <a:ea typeface="Calibri" panose="020F0502020204030204" pitchFamily="34" charset="0"/>
              </a:rPr>
              <a:t>Nooit</a:t>
            </a:r>
            <a:endParaRPr lang="nl-NL" b="0" dirty="0">
              <a:latin typeface="Tahoma" panose="020B0604030504040204" pitchFamily="34" charset="0"/>
              <a:ea typeface="Calibri" panose="020F0502020204030204" pitchFamily="34" charset="0"/>
            </a:endParaRPr>
          </a:p>
          <a:p>
            <a:endParaRPr lang="nl-NL" dirty="0"/>
          </a:p>
        </p:txBody>
      </p:sp>
      <p:sp>
        <p:nvSpPr>
          <p:cNvPr id="3" name="Titel 2"/>
          <p:cNvSpPr>
            <a:spLocks noGrp="1"/>
          </p:cNvSpPr>
          <p:nvPr>
            <p:ph type="title"/>
          </p:nvPr>
        </p:nvSpPr>
        <p:spPr>
          <a:xfrm>
            <a:off x="323528" y="828000"/>
            <a:ext cx="8602985" cy="523220"/>
          </a:xfrm>
        </p:spPr>
        <p:txBody>
          <a:bodyPr/>
          <a:lstStyle/>
          <a:p>
            <a:r>
              <a:rPr lang="nl-NL" sz="2800" dirty="0" err="1" smtClean="0"/>
              <a:t>Kahoot</a:t>
            </a:r>
            <a:r>
              <a:rPr lang="nl-NL" sz="2800" dirty="0" smtClean="0"/>
              <a:t> vraag:</a:t>
            </a:r>
            <a:endParaRPr lang="nl-NL" sz="2800" dirty="0"/>
          </a:p>
        </p:txBody>
      </p:sp>
      <p:sp>
        <p:nvSpPr>
          <p:cNvPr id="4" name="Tijdelijke aanduiding voor tekst 3"/>
          <p:cNvSpPr>
            <a:spLocks noGrp="1"/>
          </p:cNvSpPr>
          <p:nvPr>
            <p:ph type="body" sz="quarter" idx="13"/>
          </p:nvPr>
        </p:nvSpPr>
        <p:spPr/>
        <p:txBody>
          <a:bodyPr/>
          <a:lstStyle/>
          <a:p>
            <a:endParaRPr lang="nl-NL"/>
          </a:p>
        </p:txBody>
      </p:sp>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23</a:t>
            </a:fld>
            <a:endParaRPr lang="nl-NL"/>
          </a:p>
        </p:txBody>
      </p:sp>
    </p:spTree>
    <p:extLst>
      <p:ext uri="{BB962C8B-B14F-4D97-AF65-F5344CB8AC3E}">
        <p14:creationId xmlns:p14="http://schemas.microsoft.com/office/powerpoint/2010/main" val="441229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2000" y="692696"/>
            <a:ext cx="8100000" cy="845048"/>
          </a:xfrm>
        </p:spPr>
        <p:txBody>
          <a:bodyPr/>
          <a:lstStyle/>
          <a:p>
            <a:pPr algn="l"/>
            <a:r>
              <a:rPr lang="nl-NL" sz="3200" dirty="0" smtClean="0">
                <a:solidFill>
                  <a:srgbClr val="D60C8C"/>
                </a:solidFill>
              </a:rPr>
              <a:t>Check wat patiënt begrepen heeft</a:t>
            </a:r>
            <a:endParaRPr lang="nl-NL" sz="3200" dirty="0">
              <a:solidFill>
                <a:srgbClr val="D60C8C"/>
              </a:solidFill>
            </a:endParaRPr>
          </a:p>
        </p:txBody>
      </p:sp>
      <p:sp>
        <p:nvSpPr>
          <p:cNvPr id="4" name="Rechthoek 3"/>
          <p:cNvSpPr/>
          <p:nvPr/>
        </p:nvSpPr>
        <p:spPr>
          <a:xfrm>
            <a:off x="386760" y="1537744"/>
            <a:ext cx="8370480" cy="3453253"/>
          </a:xfrm>
          <a:prstGeom prst="rect">
            <a:avLst/>
          </a:prstGeom>
        </p:spPr>
        <p:txBody>
          <a:bodyPr wrap="square">
            <a:spAutoFit/>
          </a:bodyPr>
          <a:lstStyle/>
          <a:p>
            <a:pPr algn="l"/>
            <a:r>
              <a:rPr lang="nl-NL" sz="2800" b="0" dirty="0">
                <a:solidFill>
                  <a:srgbClr val="283A97"/>
                </a:solidFill>
                <a:latin typeface="+mn-lt"/>
                <a:cs typeface="Arial"/>
              </a:rPr>
              <a:t>Vraag altijd of de patiënt wil herhalen wat u heeft </a:t>
            </a:r>
            <a:r>
              <a:rPr lang="nl-NL" sz="2800" b="0" dirty="0" smtClean="0">
                <a:solidFill>
                  <a:srgbClr val="283A97"/>
                </a:solidFill>
                <a:latin typeface="+mn-lt"/>
                <a:cs typeface="Arial"/>
              </a:rPr>
              <a:t>uitgelegd (</a:t>
            </a:r>
            <a:r>
              <a:rPr lang="nl-NL" sz="2800" b="0" dirty="0" err="1" smtClean="0">
                <a:solidFill>
                  <a:srgbClr val="283A97"/>
                </a:solidFill>
                <a:latin typeface="+mn-lt"/>
                <a:cs typeface="Arial"/>
              </a:rPr>
              <a:t>teach</a:t>
            </a:r>
            <a:r>
              <a:rPr lang="nl-NL" sz="2800" b="0" dirty="0" smtClean="0">
                <a:solidFill>
                  <a:srgbClr val="283A97"/>
                </a:solidFill>
                <a:latin typeface="+mn-lt"/>
                <a:cs typeface="Arial"/>
              </a:rPr>
              <a:t>-back)</a:t>
            </a:r>
            <a:endParaRPr lang="nl-NL" sz="2800" b="0" dirty="0">
              <a:solidFill>
                <a:srgbClr val="283A97"/>
              </a:solidFill>
              <a:latin typeface="+mn-lt"/>
              <a:cs typeface="Arial"/>
            </a:endParaRPr>
          </a:p>
          <a:p>
            <a:pPr algn="l"/>
            <a:endParaRPr lang="nl-NL" sz="2800" b="0" dirty="0">
              <a:solidFill>
                <a:srgbClr val="283A97"/>
              </a:solidFill>
              <a:latin typeface="+mn-lt"/>
              <a:cs typeface="Arial"/>
            </a:endParaRPr>
          </a:p>
          <a:p>
            <a:pPr marL="286984" indent="-286984" algn="l">
              <a:buFont typeface="Arial"/>
              <a:buChar char="•"/>
            </a:pPr>
            <a:r>
              <a:rPr lang="nl-NL" sz="2800" b="0" dirty="0">
                <a:solidFill>
                  <a:srgbClr val="283A97"/>
                </a:solidFill>
                <a:latin typeface="+mn-lt"/>
                <a:cs typeface="Arial"/>
              </a:rPr>
              <a:t>Voorbeelden:</a:t>
            </a:r>
          </a:p>
          <a:p>
            <a:pPr marL="573968" lvl="1" indent="-286984" algn="l">
              <a:buFont typeface="Arial"/>
              <a:buChar char="•"/>
            </a:pPr>
            <a:r>
              <a:rPr lang="nl-NL" sz="2800" b="0" dirty="0" smtClean="0">
                <a:solidFill>
                  <a:srgbClr val="283A97"/>
                </a:solidFill>
                <a:latin typeface="+mn-lt"/>
                <a:cs typeface="Arial"/>
              </a:rPr>
              <a:t>Ik wil graag weten of ik het goed heb uitgelegd: Kunt </a:t>
            </a:r>
            <a:r>
              <a:rPr lang="nl-NL" sz="2800" b="0" dirty="0">
                <a:solidFill>
                  <a:srgbClr val="283A97"/>
                </a:solidFill>
                <a:latin typeface="+mn-lt"/>
                <a:cs typeface="Arial"/>
              </a:rPr>
              <a:t>u mij vertellen wat </a:t>
            </a:r>
            <a:r>
              <a:rPr lang="nl-NL" sz="2800" b="0" dirty="0" smtClean="0">
                <a:solidFill>
                  <a:srgbClr val="283A97"/>
                </a:solidFill>
                <a:latin typeface="+mn-lt"/>
                <a:cs typeface="Arial"/>
              </a:rPr>
              <a:t>we besproken hebben?</a:t>
            </a:r>
            <a:endParaRPr lang="nl-NL" sz="2800" b="0" dirty="0">
              <a:solidFill>
                <a:srgbClr val="283A97"/>
              </a:solidFill>
              <a:latin typeface="+mn-lt"/>
              <a:cs typeface="Arial"/>
            </a:endParaRPr>
          </a:p>
          <a:p>
            <a:pPr marL="573968" lvl="1" indent="-286984" algn="l">
              <a:buFont typeface="Arial"/>
              <a:buChar char="•"/>
            </a:pPr>
            <a:r>
              <a:rPr lang="nl-NL" sz="2800" b="0" dirty="0" smtClean="0">
                <a:solidFill>
                  <a:srgbClr val="283A97"/>
                </a:solidFill>
                <a:latin typeface="+mn-lt"/>
                <a:cs typeface="Arial"/>
              </a:rPr>
              <a:t>Wat gaat u met de medicijnen doen?</a:t>
            </a:r>
            <a:endParaRPr lang="nl-NL" sz="2800" b="0" dirty="0">
              <a:solidFill>
                <a:srgbClr val="283A97"/>
              </a:solidFill>
              <a:latin typeface="+mn-lt"/>
              <a:cs typeface="Arial"/>
            </a:endParaRPr>
          </a:p>
        </p:txBody>
      </p:sp>
    </p:spTree>
    <p:extLst>
      <p:ext uri="{BB962C8B-B14F-4D97-AF65-F5344CB8AC3E}">
        <p14:creationId xmlns:p14="http://schemas.microsoft.com/office/powerpoint/2010/main" val="3280502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2000" y="476672"/>
            <a:ext cx="8100000" cy="1224136"/>
          </a:xfrm>
        </p:spPr>
        <p:txBody>
          <a:bodyPr/>
          <a:lstStyle/>
          <a:p>
            <a:pPr algn="l"/>
            <a:r>
              <a:rPr lang="nl-NL" sz="3200" dirty="0" smtClean="0">
                <a:solidFill>
                  <a:srgbClr val="D60C8C"/>
                </a:solidFill>
              </a:rPr>
              <a:t>Check of patiënt adviezen kan uitvoeren</a:t>
            </a:r>
            <a:endParaRPr lang="nl-NL" sz="3200" dirty="0">
              <a:solidFill>
                <a:srgbClr val="D60C8C"/>
              </a:solidFill>
            </a:endParaRPr>
          </a:p>
        </p:txBody>
      </p:sp>
      <p:sp>
        <p:nvSpPr>
          <p:cNvPr id="3" name="Tijdelijke aanduiding voor inhoud 2"/>
          <p:cNvSpPr>
            <a:spLocks noGrp="1"/>
          </p:cNvSpPr>
          <p:nvPr>
            <p:ph idx="1"/>
          </p:nvPr>
        </p:nvSpPr>
        <p:spPr>
          <a:xfrm>
            <a:off x="522000" y="1412777"/>
            <a:ext cx="8100000" cy="4527224"/>
          </a:xfrm>
        </p:spPr>
        <p:txBody>
          <a:bodyPr/>
          <a:lstStyle/>
          <a:p>
            <a:pPr marL="744184" lvl="1" indent="-457200">
              <a:buFont typeface="Arial" panose="020B0604020202020204" pitchFamily="34" charset="0"/>
              <a:buChar char="•"/>
            </a:pPr>
            <a:r>
              <a:rPr lang="en-US" sz="2800" b="0" dirty="0" err="1" smtClean="0">
                <a:solidFill>
                  <a:srgbClr val="283A97"/>
                </a:solidFill>
                <a:cs typeface="Arial"/>
              </a:rPr>
              <a:t>Hulp</a:t>
            </a:r>
            <a:r>
              <a:rPr lang="en-US" sz="2800" b="0" dirty="0" smtClean="0">
                <a:solidFill>
                  <a:srgbClr val="283A97"/>
                </a:solidFill>
                <a:cs typeface="Arial"/>
              </a:rPr>
              <a:t> </a:t>
            </a:r>
            <a:r>
              <a:rPr lang="en-US" sz="2800" b="0" dirty="0" err="1">
                <a:solidFill>
                  <a:srgbClr val="283A97"/>
                </a:solidFill>
                <a:cs typeface="Arial"/>
              </a:rPr>
              <a:t>nodig</a:t>
            </a:r>
            <a:r>
              <a:rPr lang="en-US" sz="2800" b="0" dirty="0">
                <a:solidFill>
                  <a:srgbClr val="283A97"/>
                </a:solidFill>
                <a:cs typeface="Arial"/>
              </a:rPr>
              <a:t> van </a:t>
            </a:r>
            <a:r>
              <a:rPr lang="en-US" sz="2800" b="0" dirty="0" err="1">
                <a:solidFill>
                  <a:srgbClr val="283A97"/>
                </a:solidFill>
                <a:cs typeface="Arial"/>
              </a:rPr>
              <a:t>anderen</a:t>
            </a:r>
            <a:r>
              <a:rPr lang="en-US" sz="2800" b="0" dirty="0">
                <a:solidFill>
                  <a:srgbClr val="283A97"/>
                </a:solidFill>
                <a:cs typeface="Arial"/>
              </a:rPr>
              <a:t> </a:t>
            </a:r>
            <a:r>
              <a:rPr lang="en-US" sz="2800" b="0" dirty="0" err="1">
                <a:solidFill>
                  <a:srgbClr val="283A97"/>
                </a:solidFill>
                <a:cs typeface="Arial"/>
              </a:rPr>
              <a:t>bij</a:t>
            </a:r>
            <a:r>
              <a:rPr lang="en-US" sz="2800" b="0" dirty="0">
                <a:solidFill>
                  <a:srgbClr val="283A97"/>
                </a:solidFill>
                <a:cs typeface="Arial"/>
              </a:rPr>
              <a:t> </a:t>
            </a:r>
            <a:r>
              <a:rPr lang="en-US" sz="2800" b="0" dirty="0" smtClean="0">
                <a:solidFill>
                  <a:srgbClr val="283A97"/>
                </a:solidFill>
                <a:cs typeface="Arial"/>
              </a:rPr>
              <a:t>taken?</a:t>
            </a:r>
          </a:p>
          <a:p>
            <a:pPr marL="1144234" lvl="2" indent="-457200">
              <a:buFont typeface="Arial" panose="020B0604020202020204" pitchFamily="34" charset="0"/>
              <a:buChar char="•"/>
            </a:pPr>
            <a:r>
              <a:rPr lang="en-US" sz="2800" b="0" dirty="0" err="1" smtClean="0">
                <a:solidFill>
                  <a:srgbClr val="283A97"/>
                </a:solidFill>
                <a:cs typeface="Arial"/>
              </a:rPr>
              <a:t>begeleider</a:t>
            </a:r>
            <a:r>
              <a:rPr lang="en-US" sz="2800" b="0" dirty="0" smtClean="0">
                <a:solidFill>
                  <a:srgbClr val="283A97"/>
                </a:solidFill>
                <a:cs typeface="Arial"/>
              </a:rPr>
              <a:t> </a:t>
            </a:r>
            <a:r>
              <a:rPr lang="en-US" sz="2800" b="0" dirty="0" err="1" smtClean="0">
                <a:solidFill>
                  <a:srgbClr val="283A97"/>
                </a:solidFill>
                <a:cs typeface="Arial"/>
              </a:rPr>
              <a:t>inschakelen</a:t>
            </a:r>
            <a:endParaRPr lang="en-US" sz="2800" b="0" dirty="0">
              <a:solidFill>
                <a:srgbClr val="283A97"/>
              </a:solidFill>
              <a:cs typeface="Arial"/>
            </a:endParaRPr>
          </a:p>
          <a:p>
            <a:pPr marL="1144234" lvl="2" indent="-457200">
              <a:buFont typeface="Arial" panose="020B0604020202020204" pitchFamily="34" charset="0"/>
              <a:buChar char="•"/>
            </a:pPr>
            <a:r>
              <a:rPr lang="en-US" sz="2800" b="0" dirty="0" smtClean="0">
                <a:solidFill>
                  <a:srgbClr val="283A97"/>
                </a:solidFill>
                <a:cs typeface="Arial"/>
              </a:rPr>
              <a:t>“</a:t>
            </a:r>
            <a:r>
              <a:rPr lang="en-US" sz="2800" b="0" dirty="0" err="1" smtClean="0">
                <a:solidFill>
                  <a:srgbClr val="283A97"/>
                </a:solidFill>
                <a:cs typeface="Arial"/>
              </a:rPr>
              <a:t>warme</a:t>
            </a:r>
            <a:r>
              <a:rPr lang="en-US" sz="2800" b="0" dirty="0" smtClean="0">
                <a:solidFill>
                  <a:srgbClr val="283A97"/>
                </a:solidFill>
                <a:cs typeface="Arial"/>
              </a:rPr>
              <a:t>” </a:t>
            </a:r>
            <a:r>
              <a:rPr lang="en-US" sz="2800" b="0" dirty="0" err="1" smtClean="0">
                <a:solidFill>
                  <a:srgbClr val="283A97"/>
                </a:solidFill>
                <a:cs typeface="Arial"/>
              </a:rPr>
              <a:t>verwijzing</a:t>
            </a:r>
            <a:r>
              <a:rPr lang="en-US" sz="2800" b="0" dirty="0" smtClean="0">
                <a:solidFill>
                  <a:srgbClr val="283A97"/>
                </a:solidFill>
                <a:cs typeface="Arial"/>
              </a:rPr>
              <a:t>  </a:t>
            </a:r>
            <a:endParaRPr lang="en-US" sz="2800" b="0" dirty="0">
              <a:solidFill>
                <a:srgbClr val="283A97"/>
              </a:solidFill>
              <a:cs typeface="Arial"/>
            </a:endParaRPr>
          </a:p>
          <a:p>
            <a:pPr marL="573968" lvl="1" indent="-286984">
              <a:lnSpc>
                <a:spcPct val="100000"/>
              </a:lnSpc>
              <a:buFont typeface="Arial"/>
              <a:buChar char="•"/>
            </a:pPr>
            <a:r>
              <a:rPr lang="en-US" sz="2800" b="0" dirty="0" err="1">
                <a:solidFill>
                  <a:srgbClr val="283A97"/>
                </a:solidFill>
                <a:cs typeface="Arial"/>
              </a:rPr>
              <a:t>Financiële</a:t>
            </a:r>
            <a:r>
              <a:rPr lang="en-US" sz="2800" b="0" dirty="0">
                <a:solidFill>
                  <a:srgbClr val="283A97"/>
                </a:solidFill>
                <a:cs typeface="Arial"/>
              </a:rPr>
              <a:t> </a:t>
            </a:r>
            <a:r>
              <a:rPr lang="en-US" sz="2800" b="0" dirty="0" err="1">
                <a:solidFill>
                  <a:srgbClr val="283A97"/>
                </a:solidFill>
                <a:cs typeface="Arial"/>
              </a:rPr>
              <a:t>barrières</a:t>
            </a:r>
            <a:r>
              <a:rPr lang="en-US" sz="2800" b="0" dirty="0">
                <a:solidFill>
                  <a:srgbClr val="283A97"/>
                </a:solidFill>
                <a:cs typeface="Arial"/>
              </a:rPr>
              <a:t>?</a:t>
            </a:r>
          </a:p>
          <a:p>
            <a:pPr marL="573968" lvl="1" indent="-286984">
              <a:lnSpc>
                <a:spcPct val="100000"/>
              </a:lnSpc>
              <a:buFont typeface="Arial"/>
              <a:buChar char="•"/>
            </a:pPr>
            <a:r>
              <a:rPr lang="en-US" sz="2800" b="0" dirty="0" smtClean="0">
                <a:solidFill>
                  <a:srgbClr val="283A97"/>
                </a:solidFill>
                <a:cs typeface="Arial"/>
              </a:rPr>
              <a:t>Past </a:t>
            </a:r>
            <a:r>
              <a:rPr lang="en-US" sz="2800" b="0" dirty="0" err="1" smtClean="0">
                <a:solidFill>
                  <a:srgbClr val="283A97"/>
                </a:solidFill>
                <a:cs typeface="Arial"/>
              </a:rPr>
              <a:t>advies</a:t>
            </a:r>
            <a:r>
              <a:rPr lang="en-US" sz="2800" b="0" dirty="0" smtClean="0">
                <a:solidFill>
                  <a:srgbClr val="283A97"/>
                </a:solidFill>
                <a:cs typeface="Arial"/>
              </a:rPr>
              <a:t> in </a:t>
            </a:r>
            <a:r>
              <a:rPr lang="en-US" sz="2800" b="0" dirty="0" err="1" smtClean="0">
                <a:solidFill>
                  <a:srgbClr val="283A97"/>
                </a:solidFill>
                <a:cs typeface="Arial"/>
              </a:rPr>
              <a:t>leefwereld</a:t>
            </a:r>
            <a:r>
              <a:rPr lang="en-US" sz="2800" b="0" dirty="0" smtClean="0">
                <a:solidFill>
                  <a:srgbClr val="283A97"/>
                </a:solidFill>
                <a:cs typeface="Arial"/>
              </a:rPr>
              <a:t> </a:t>
            </a:r>
            <a:r>
              <a:rPr lang="en-US" sz="2800" b="0" dirty="0">
                <a:solidFill>
                  <a:srgbClr val="283A97"/>
                </a:solidFill>
                <a:cs typeface="Arial"/>
              </a:rPr>
              <a:t>/ </a:t>
            </a:r>
            <a:r>
              <a:rPr lang="en-US" sz="2800" b="0" dirty="0" err="1">
                <a:solidFill>
                  <a:srgbClr val="283A97"/>
                </a:solidFill>
                <a:cs typeface="Arial"/>
              </a:rPr>
              <a:t>omstandigheden</a:t>
            </a:r>
            <a:r>
              <a:rPr lang="en-US" sz="2800" b="0" dirty="0" smtClean="0">
                <a:solidFill>
                  <a:srgbClr val="283A97"/>
                </a:solidFill>
                <a:cs typeface="Arial"/>
              </a:rPr>
              <a:t>?</a:t>
            </a:r>
            <a:endParaRPr lang="en-US" sz="2800" b="0" dirty="0">
              <a:solidFill>
                <a:srgbClr val="283A97"/>
              </a:solidFill>
              <a:cs typeface="Arial"/>
            </a:endParaRPr>
          </a:p>
          <a:p>
            <a:pPr marL="573968" lvl="1" indent="-286984">
              <a:lnSpc>
                <a:spcPct val="100000"/>
              </a:lnSpc>
              <a:buFont typeface="Arial"/>
              <a:buChar char="•"/>
            </a:pPr>
            <a:r>
              <a:rPr lang="en-US" sz="2800" b="0" dirty="0" smtClean="0">
                <a:solidFill>
                  <a:srgbClr val="283A97"/>
                </a:solidFill>
                <a:cs typeface="Arial"/>
              </a:rPr>
              <a:t>Is patient op </a:t>
            </a:r>
            <a:r>
              <a:rPr lang="en-US" sz="2800" b="0" dirty="0" err="1" smtClean="0">
                <a:solidFill>
                  <a:srgbClr val="283A97"/>
                </a:solidFill>
                <a:cs typeface="Arial"/>
              </a:rPr>
              <a:t>dit</a:t>
            </a:r>
            <a:r>
              <a:rPr lang="en-US" sz="2800" b="0" dirty="0" smtClean="0">
                <a:solidFill>
                  <a:srgbClr val="283A97"/>
                </a:solidFill>
                <a:cs typeface="Arial"/>
              </a:rPr>
              <a:t> moment </a:t>
            </a:r>
            <a:r>
              <a:rPr lang="en-US" sz="2800" b="0" dirty="0" err="1" smtClean="0">
                <a:solidFill>
                  <a:srgbClr val="283A97"/>
                </a:solidFill>
                <a:cs typeface="Arial"/>
              </a:rPr>
              <a:t>gemotiveerd</a:t>
            </a:r>
            <a:r>
              <a:rPr lang="en-US" sz="2800" b="0" dirty="0" smtClean="0">
                <a:solidFill>
                  <a:srgbClr val="283A97"/>
                </a:solidFill>
                <a:cs typeface="Arial"/>
              </a:rPr>
              <a:t> om </a:t>
            </a:r>
            <a:r>
              <a:rPr lang="en-US" sz="2800" b="0" dirty="0" err="1" smtClean="0">
                <a:solidFill>
                  <a:srgbClr val="283A97"/>
                </a:solidFill>
                <a:cs typeface="Arial"/>
              </a:rPr>
              <a:t>advies</a:t>
            </a:r>
            <a:r>
              <a:rPr lang="en-US" sz="2800" b="0" dirty="0" smtClean="0">
                <a:solidFill>
                  <a:srgbClr val="283A97"/>
                </a:solidFill>
                <a:cs typeface="Arial"/>
              </a:rPr>
              <a:t> </a:t>
            </a:r>
            <a:r>
              <a:rPr lang="en-US" sz="2800" b="0" dirty="0" err="1" smtClean="0">
                <a:solidFill>
                  <a:srgbClr val="283A97"/>
                </a:solidFill>
                <a:cs typeface="Arial"/>
              </a:rPr>
              <a:t>uit</a:t>
            </a:r>
            <a:r>
              <a:rPr lang="en-US" sz="2800" b="0" dirty="0" smtClean="0">
                <a:solidFill>
                  <a:srgbClr val="283A97"/>
                </a:solidFill>
                <a:cs typeface="Arial"/>
              </a:rPr>
              <a:t> </a:t>
            </a:r>
            <a:r>
              <a:rPr lang="en-US" sz="2800" b="0" dirty="0" err="1" smtClean="0">
                <a:solidFill>
                  <a:srgbClr val="283A97"/>
                </a:solidFill>
                <a:cs typeface="Arial"/>
              </a:rPr>
              <a:t>te</a:t>
            </a:r>
            <a:r>
              <a:rPr lang="en-US" sz="2800" b="0" dirty="0" smtClean="0">
                <a:solidFill>
                  <a:srgbClr val="283A97"/>
                </a:solidFill>
                <a:cs typeface="Arial"/>
              </a:rPr>
              <a:t> </a:t>
            </a:r>
            <a:r>
              <a:rPr lang="en-US" sz="2800" b="0" dirty="0" err="1" smtClean="0">
                <a:solidFill>
                  <a:srgbClr val="283A97"/>
                </a:solidFill>
                <a:cs typeface="Arial"/>
              </a:rPr>
              <a:t>voeren</a:t>
            </a:r>
            <a:r>
              <a:rPr lang="en-US" sz="2800" b="0" dirty="0" smtClean="0">
                <a:solidFill>
                  <a:srgbClr val="283A97"/>
                </a:solidFill>
                <a:cs typeface="Arial"/>
              </a:rPr>
              <a:t>?</a:t>
            </a:r>
          </a:p>
          <a:p>
            <a:pPr marL="573968" lvl="1" indent="-286984">
              <a:lnSpc>
                <a:spcPct val="100000"/>
              </a:lnSpc>
              <a:buFont typeface="Arial"/>
              <a:buChar char="•"/>
            </a:pPr>
            <a:r>
              <a:rPr lang="en-US" sz="2800" b="0" dirty="0" smtClean="0">
                <a:solidFill>
                  <a:srgbClr val="283A97"/>
                </a:solidFill>
                <a:cs typeface="Arial"/>
              </a:rPr>
              <a:t>Wat is </a:t>
            </a:r>
            <a:r>
              <a:rPr lang="en-US" sz="2800" b="0" dirty="0" err="1" smtClean="0">
                <a:solidFill>
                  <a:srgbClr val="283A97"/>
                </a:solidFill>
                <a:cs typeface="Arial"/>
              </a:rPr>
              <a:t>er</a:t>
            </a:r>
            <a:r>
              <a:rPr lang="en-US" sz="2800" b="0" dirty="0" smtClean="0">
                <a:solidFill>
                  <a:srgbClr val="283A97"/>
                </a:solidFill>
                <a:cs typeface="Arial"/>
              </a:rPr>
              <a:t> </a:t>
            </a:r>
            <a:r>
              <a:rPr lang="en-US" sz="2800" b="0" dirty="0" err="1" smtClean="0">
                <a:solidFill>
                  <a:srgbClr val="283A97"/>
                </a:solidFill>
                <a:cs typeface="Arial"/>
              </a:rPr>
              <a:t>nodig</a:t>
            </a:r>
            <a:r>
              <a:rPr lang="en-US" sz="2800" b="0" dirty="0" smtClean="0">
                <a:solidFill>
                  <a:srgbClr val="283A97"/>
                </a:solidFill>
                <a:cs typeface="Arial"/>
              </a:rPr>
              <a:t> </a:t>
            </a:r>
            <a:r>
              <a:rPr lang="en-US" sz="2800" b="0" dirty="0" err="1" smtClean="0">
                <a:solidFill>
                  <a:srgbClr val="283A97"/>
                </a:solidFill>
                <a:cs typeface="Arial"/>
              </a:rPr>
              <a:t>voor</a:t>
            </a:r>
            <a:r>
              <a:rPr lang="en-US" sz="2800" b="0" dirty="0" smtClean="0">
                <a:solidFill>
                  <a:srgbClr val="283A97"/>
                </a:solidFill>
                <a:cs typeface="Arial"/>
              </a:rPr>
              <a:t> </a:t>
            </a:r>
            <a:r>
              <a:rPr lang="en-US" sz="2800" b="0" dirty="0" err="1" smtClean="0">
                <a:solidFill>
                  <a:srgbClr val="283A97"/>
                </a:solidFill>
                <a:cs typeface="Arial"/>
              </a:rPr>
              <a:t>motivatie</a:t>
            </a:r>
            <a:r>
              <a:rPr lang="en-US" sz="2800" b="0" dirty="0" smtClean="0">
                <a:solidFill>
                  <a:srgbClr val="283A97"/>
                </a:solidFill>
                <a:cs typeface="Arial"/>
              </a:rPr>
              <a:t>? </a:t>
            </a:r>
            <a:endParaRPr lang="en-US" sz="2800" b="0" dirty="0">
              <a:solidFill>
                <a:srgbClr val="283A97"/>
              </a:solidFill>
              <a:cs typeface="Arial"/>
            </a:endParaRPr>
          </a:p>
          <a:p>
            <a:endParaRPr lang="nl-NL" sz="2800" b="0" dirty="0">
              <a:solidFill>
                <a:srgbClr val="283A97"/>
              </a:solidFill>
            </a:endParaRPr>
          </a:p>
        </p:txBody>
      </p:sp>
    </p:spTree>
    <p:extLst>
      <p:ext uri="{BB962C8B-B14F-4D97-AF65-F5344CB8AC3E}">
        <p14:creationId xmlns:p14="http://schemas.microsoft.com/office/powerpoint/2010/main" val="1013961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sz="3200" dirty="0" smtClean="0">
                <a:solidFill>
                  <a:srgbClr val="D60C8C"/>
                </a:solidFill>
              </a:rPr>
              <a:t>Samenvattende tips</a:t>
            </a:r>
            <a:endParaRPr lang="nl-NL" sz="3200" dirty="0">
              <a:solidFill>
                <a:srgbClr val="D60C8C"/>
              </a:solidFill>
            </a:endParaRPr>
          </a:p>
        </p:txBody>
      </p:sp>
      <p:sp>
        <p:nvSpPr>
          <p:cNvPr id="3" name="Tijdelijke aanduiding voor inhoud 2"/>
          <p:cNvSpPr>
            <a:spLocks noGrp="1"/>
          </p:cNvSpPr>
          <p:nvPr>
            <p:ph idx="1"/>
          </p:nvPr>
        </p:nvSpPr>
        <p:spPr/>
        <p:txBody>
          <a:bodyPr/>
          <a:lstStyle/>
          <a:p>
            <a:pPr marL="286984" indent="-286984">
              <a:buFont typeface="Arial"/>
              <a:buChar char="•"/>
            </a:pPr>
            <a:r>
              <a:rPr lang="en-US" b="0" dirty="0">
                <a:solidFill>
                  <a:srgbClr val="283A97"/>
                </a:solidFill>
                <a:cs typeface="Arial"/>
              </a:rPr>
              <a:t>Ga </a:t>
            </a:r>
            <a:r>
              <a:rPr lang="en-US" b="0" dirty="0" err="1">
                <a:solidFill>
                  <a:srgbClr val="283A97"/>
                </a:solidFill>
                <a:cs typeface="Arial"/>
              </a:rPr>
              <a:t>er</a:t>
            </a:r>
            <a:r>
              <a:rPr lang="en-US" b="0" dirty="0">
                <a:solidFill>
                  <a:srgbClr val="283A97"/>
                </a:solidFill>
                <a:cs typeface="Arial"/>
              </a:rPr>
              <a:t> </a:t>
            </a:r>
            <a:r>
              <a:rPr lang="en-US" b="0" dirty="0" err="1">
                <a:solidFill>
                  <a:srgbClr val="283A97"/>
                </a:solidFill>
                <a:cs typeface="Arial"/>
              </a:rPr>
              <a:t>niet</a:t>
            </a:r>
            <a:r>
              <a:rPr lang="en-US" b="0" dirty="0">
                <a:solidFill>
                  <a:srgbClr val="283A97"/>
                </a:solidFill>
                <a:cs typeface="Arial"/>
              </a:rPr>
              <a:t> van </a:t>
            </a:r>
            <a:r>
              <a:rPr lang="en-US" b="0" dirty="0" err="1">
                <a:solidFill>
                  <a:srgbClr val="283A97"/>
                </a:solidFill>
                <a:cs typeface="Arial"/>
              </a:rPr>
              <a:t>uit</a:t>
            </a:r>
            <a:r>
              <a:rPr lang="en-US" b="0" dirty="0">
                <a:solidFill>
                  <a:srgbClr val="283A97"/>
                </a:solidFill>
                <a:cs typeface="Arial"/>
              </a:rPr>
              <a:t> </a:t>
            </a:r>
            <a:r>
              <a:rPr lang="en-US" b="0" dirty="0" err="1">
                <a:solidFill>
                  <a:srgbClr val="283A97"/>
                </a:solidFill>
                <a:cs typeface="Arial"/>
              </a:rPr>
              <a:t>dat</a:t>
            </a:r>
            <a:r>
              <a:rPr lang="en-US" b="0" dirty="0">
                <a:solidFill>
                  <a:srgbClr val="283A97"/>
                </a:solidFill>
                <a:cs typeface="Arial"/>
              </a:rPr>
              <a:t> </a:t>
            </a:r>
            <a:r>
              <a:rPr lang="en-US" b="0" dirty="0" err="1">
                <a:solidFill>
                  <a:srgbClr val="283A97"/>
                </a:solidFill>
                <a:cs typeface="Arial"/>
              </a:rPr>
              <a:t>patiënten</a:t>
            </a:r>
            <a:r>
              <a:rPr lang="en-US" b="0" dirty="0">
                <a:solidFill>
                  <a:srgbClr val="283A97"/>
                </a:solidFill>
                <a:cs typeface="Arial"/>
              </a:rPr>
              <a:t> je </a:t>
            </a:r>
            <a:r>
              <a:rPr lang="en-US" b="0" dirty="0" err="1">
                <a:solidFill>
                  <a:srgbClr val="283A97"/>
                </a:solidFill>
                <a:cs typeface="Arial"/>
              </a:rPr>
              <a:t>begrijpen</a:t>
            </a:r>
            <a:endParaRPr lang="en-US" b="0" dirty="0">
              <a:solidFill>
                <a:srgbClr val="283A97"/>
              </a:solidFill>
              <a:cs typeface="Arial"/>
            </a:endParaRPr>
          </a:p>
          <a:p>
            <a:pPr marL="286984" indent="-286984">
              <a:buFont typeface="Arial"/>
              <a:buChar char="•"/>
            </a:pPr>
            <a:r>
              <a:rPr lang="en-US" b="0" dirty="0" err="1">
                <a:solidFill>
                  <a:srgbClr val="283A97"/>
                </a:solidFill>
                <a:cs typeface="Arial"/>
              </a:rPr>
              <a:t>Besteed</a:t>
            </a:r>
            <a:r>
              <a:rPr lang="en-US" b="0" dirty="0">
                <a:solidFill>
                  <a:srgbClr val="283A97"/>
                </a:solidFill>
                <a:cs typeface="Arial"/>
              </a:rPr>
              <a:t> </a:t>
            </a:r>
            <a:r>
              <a:rPr lang="en-US" b="0" dirty="0" err="1">
                <a:solidFill>
                  <a:srgbClr val="283A97"/>
                </a:solidFill>
                <a:cs typeface="Arial"/>
              </a:rPr>
              <a:t>voldoende</a:t>
            </a:r>
            <a:r>
              <a:rPr lang="en-US" b="0" dirty="0">
                <a:solidFill>
                  <a:srgbClr val="283A97"/>
                </a:solidFill>
                <a:cs typeface="Arial"/>
              </a:rPr>
              <a:t> </a:t>
            </a:r>
            <a:r>
              <a:rPr lang="en-US" b="0" dirty="0" err="1">
                <a:solidFill>
                  <a:srgbClr val="283A97"/>
                </a:solidFill>
                <a:cs typeface="Arial"/>
              </a:rPr>
              <a:t>tijd</a:t>
            </a:r>
            <a:r>
              <a:rPr lang="en-US" b="0" dirty="0">
                <a:solidFill>
                  <a:srgbClr val="283A97"/>
                </a:solidFill>
                <a:cs typeface="Arial"/>
              </a:rPr>
              <a:t> </a:t>
            </a:r>
            <a:r>
              <a:rPr lang="en-US" b="0" dirty="0" err="1">
                <a:solidFill>
                  <a:srgbClr val="283A97"/>
                </a:solidFill>
                <a:cs typeface="Arial"/>
              </a:rPr>
              <a:t>aan</a:t>
            </a:r>
            <a:r>
              <a:rPr lang="en-US" b="0" dirty="0">
                <a:solidFill>
                  <a:srgbClr val="283A97"/>
                </a:solidFill>
                <a:cs typeface="Arial"/>
              </a:rPr>
              <a:t> </a:t>
            </a:r>
            <a:r>
              <a:rPr lang="en-US" b="0" dirty="0" err="1">
                <a:solidFill>
                  <a:srgbClr val="283A97"/>
                </a:solidFill>
                <a:cs typeface="Arial"/>
              </a:rPr>
              <a:t>uitleg</a:t>
            </a:r>
            <a:endParaRPr lang="en-US" b="0" dirty="0">
              <a:solidFill>
                <a:srgbClr val="283A97"/>
              </a:solidFill>
              <a:cs typeface="Arial"/>
            </a:endParaRPr>
          </a:p>
          <a:p>
            <a:pPr marL="286984" indent="-286984">
              <a:buFont typeface="Arial"/>
              <a:buChar char="•"/>
            </a:pPr>
            <a:r>
              <a:rPr lang="en-US" b="0" dirty="0">
                <a:solidFill>
                  <a:srgbClr val="283A97"/>
                </a:solidFill>
                <a:cs typeface="Arial"/>
              </a:rPr>
              <a:t>Hoe concreter hoe </a:t>
            </a:r>
            <a:r>
              <a:rPr lang="en-US" b="0" dirty="0" err="1">
                <a:solidFill>
                  <a:srgbClr val="283A97"/>
                </a:solidFill>
                <a:cs typeface="Arial"/>
              </a:rPr>
              <a:t>beter</a:t>
            </a:r>
            <a:r>
              <a:rPr lang="en-US" b="0" dirty="0">
                <a:solidFill>
                  <a:srgbClr val="283A97"/>
                </a:solidFill>
                <a:cs typeface="Arial"/>
              </a:rPr>
              <a:t> </a:t>
            </a:r>
          </a:p>
          <a:p>
            <a:pPr marL="286984" indent="-286984">
              <a:buFont typeface="Arial"/>
              <a:buChar char="•"/>
            </a:pPr>
            <a:r>
              <a:rPr lang="en-US" b="0" dirty="0" err="1">
                <a:solidFill>
                  <a:srgbClr val="283A97"/>
                </a:solidFill>
                <a:cs typeface="Arial"/>
              </a:rPr>
              <a:t>Gebruik</a:t>
            </a:r>
            <a:r>
              <a:rPr lang="en-US" b="0" dirty="0">
                <a:solidFill>
                  <a:srgbClr val="283A97"/>
                </a:solidFill>
                <a:cs typeface="Arial"/>
              </a:rPr>
              <a:t> </a:t>
            </a:r>
            <a:r>
              <a:rPr lang="en-US" b="0" dirty="0" err="1">
                <a:solidFill>
                  <a:srgbClr val="283A97"/>
                </a:solidFill>
                <a:cs typeface="Arial"/>
              </a:rPr>
              <a:t>eenvoudige</a:t>
            </a:r>
            <a:r>
              <a:rPr lang="en-US" b="0" dirty="0">
                <a:solidFill>
                  <a:srgbClr val="283A97"/>
                </a:solidFill>
                <a:cs typeface="Arial"/>
              </a:rPr>
              <a:t> </a:t>
            </a:r>
            <a:r>
              <a:rPr lang="en-US" b="0" dirty="0" err="1">
                <a:solidFill>
                  <a:srgbClr val="283A97"/>
                </a:solidFill>
                <a:cs typeface="Arial"/>
              </a:rPr>
              <a:t>afbeeldingen</a:t>
            </a:r>
            <a:endParaRPr lang="en-US" b="0" dirty="0">
              <a:solidFill>
                <a:srgbClr val="283A97"/>
              </a:solidFill>
              <a:cs typeface="Arial"/>
            </a:endParaRPr>
          </a:p>
          <a:p>
            <a:pPr marL="286984" indent="-286984">
              <a:buFont typeface="Arial"/>
              <a:buChar char="•"/>
            </a:pPr>
            <a:r>
              <a:rPr lang="en-US" b="0" dirty="0">
                <a:solidFill>
                  <a:srgbClr val="283A97"/>
                </a:solidFill>
                <a:cs typeface="Arial"/>
              </a:rPr>
              <a:t>Check </a:t>
            </a:r>
            <a:r>
              <a:rPr lang="en-US" b="0" dirty="0" err="1">
                <a:solidFill>
                  <a:srgbClr val="283A97"/>
                </a:solidFill>
                <a:cs typeface="Arial"/>
              </a:rPr>
              <a:t>altijd</a:t>
            </a:r>
            <a:r>
              <a:rPr lang="en-US" b="0" dirty="0">
                <a:solidFill>
                  <a:srgbClr val="283A97"/>
                </a:solidFill>
                <a:cs typeface="Arial"/>
              </a:rPr>
              <a:t> het </a:t>
            </a:r>
            <a:r>
              <a:rPr lang="en-US" b="0" dirty="0" err="1">
                <a:solidFill>
                  <a:srgbClr val="283A97"/>
                </a:solidFill>
                <a:cs typeface="Arial"/>
              </a:rPr>
              <a:t>begrip</a:t>
            </a:r>
            <a:r>
              <a:rPr lang="en-US" b="0" dirty="0">
                <a:solidFill>
                  <a:srgbClr val="283A97"/>
                </a:solidFill>
                <a:cs typeface="Arial"/>
              </a:rPr>
              <a:t> </a:t>
            </a:r>
            <a:r>
              <a:rPr lang="en-US" b="0" dirty="0" err="1">
                <a:solidFill>
                  <a:srgbClr val="283A97"/>
                </a:solidFill>
                <a:cs typeface="Arial"/>
              </a:rPr>
              <a:t>mbv</a:t>
            </a:r>
            <a:r>
              <a:rPr lang="en-US" b="0" dirty="0">
                <a:solidFill>
                  <a:srgbClr val="283A97"/>
                </a:solidFill>
                <a:cs typeface="Arial"/>
              </a:rPr>
              <a:t> teach back</a:t>
            </a:r>
          </a:p>
          <a:p>
            <a:pPr>
              <a:buFont typeface="Arial" panose="020B0604020202020204" pitchFamily="34" charset="0"/>
              <a:buChar char="•"/>
              <a:defRPr/>
            </a:pPr>
            <a:r>
              <a:rPr lang="nl-NL" altLang="nl-NL" b="0" dirty="0">
                <a:solidFill>
                  <a:srgbClr val="283A97"/>
                </a:solidFill>
                <a:latin typeface="Arial" panose="020B0604020202020204" pitchFamily="34" charset="0"/>
                <a:cs typeface="Arial" panose="020B0604020202020204" pitchFamily="34" charset="0"/>
              </a:rPr>
              <a:t>Registreer in HIS </a:t>
            </a:r>
          </a:p>
          <a:p>
            <a:pPr marL="629884" lvl="1" indent="-342900">
              <a:buFont typeface="Arial" panose="020B0604020202020204" pitchFamily="34" charset="0"/>
              <a:buChar char="•"/>
              <a:defRPr/>
            </a:pPr>
            <a:r>
              <a:rPr lang="nl-NL" altLang="nl-NL" sz="2800" b="0" dirty="0">
                <a:solidFill>
                  <a:srgbClr val="283A97"/>
                </a:solidFill>
                <a:latin typeface="Arial" panose="020B0604020202020204" pitchFamily="34" charset="0"/>
                <a:cs typeface="Arial" panose="020B0604020202020204" pitchFamily="34" charset="0"/>
              </a:rPr>
              <a:t>Z07 (analfabetisme) </a:t>
            </a:r>
          </a:p>
          <a:p>
            <a:pPr marL="629884" lvl="1" indent="-342900">
              <a:buFont typeface="Arial" panose="020B0604020202020204" pitchFamily="34" charset="0"/>
              <a:buChar char="•"/>
              <a:defRPr/>
            </a:pPr>
            <a:endParaRPr lang="nl-NL" altLang="nl-NL" sz="1800" dirty="0">
              <a:solidFill>
                <a:srgbClr val="0C618C"/>
              </a:solidFill>
              <a:latin typeface="Arial" panose="020B0604020202020204" pitchFamily="34" charset="0"/>
              <a:cs typeface="Arial" panose="020B0604020202020204" pitchFamily="34" charset="0"/>
            </a:endParaRPr>
          </a:p>
          <a:p>
            <a:endParaRPr lang="nl-NL" dirty="0"/>
          </a:p>
        </p:txBody>
      </p:sp>
    </p:spTree>
    <p:extLst>
      <p:ext uri="{BB962C8B-B14F-4D97-AF65-F5344CB8AC3E}">
        <p14:creationId xmlns:p14="http://schemas.microsoft.com/office/powerpoint/2010/main" val="3067658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p:cNvSpPr>
            <a:spLocks noGrp="1"/>
          </p:cNvSpPr>
          <p:nvPr>
            <p:ph type="title"/>
          </p:nvPr>
        </p:nvSpPr>
        <p:spPr>
          <a:xfrm>
            <a:off x="522000" y="620688"/>
            <a:ext cx="8100000" cy="917056"/>
          </a:xfrm>
        </p:spPr>
        <p:txBody>
          <a:bodyPr/>
          <a:lstStyle/>
          <a:p>
            <a:pPr algn="l"/>
            <a:r>
              <a:rPr lang="nl-NL" altLang="nl-NL" sz="3200" dirty="0" smtClean="0">
                <a:solidFill>
                  <a:srgbClr val="D60C8C"/>
                </a:solidFill>
                <a:latin typeface="Arial" charset="0"/>
                <a:cs typeface="Arial" charset="0"/>
              </a:rPr>
              <a:t>Meer informatie en beeldmateriaal</a:t>
            </a:r>
            <a:r>
              <a:rPr lang="nl-NL" altLang="nl-NL" sz="3600" b="0" dirty="0" smtClean="0">
                <a:solidFill>
                  <a:srgbClr val="D60C8C"/>
                </a:solidFill>
                <a:latin typeface="Arial" charset="0"/>
                <a:cs typeface="Arial" charset="0"/>
              </a:rPr>
              <a:t/>
            </a:r>
            <a:br>
              <a:rPr lang="nl-NL" altLang="nl-NL" sz="3600" b="0" dirty="0" smtClean="0">
                <a:solidFill>
                  <a:srgbClr val="D60C8C"/>
                </a:solidFill>
                <a:latin typeface="Arial" charset="0"/>
                <a:cs typeface="Arial" charset="0"/>
              </a:rPr>
            </a:br>
            <a:r>
              <a:rPr lang="nl-NL" altLang="nl-NL" sz="3600" b="0" dirty="0" smtClean="0">
                <a:solidFill>
                  <a:srgbClr val="D60C8C"/>
                </a:solidFill>
                <a:latin typeface="Arial" charset="0"/>
                <a:cs typeface="Arial" charset="0"/>
              </a:rPr>
              <a:t/>
            </a:r>
            <a:br>
              <a:rPr lang="nl-NL" altLang="nl-NL" sz="3600" b="0" dirty="0" smtClean="0">
                <a:solidFill>
                  <a:srgbClr val="D60C8C"/>
                </a:solidFill>
                <a:latin typeface="Arial" charset="0"/>
                <a:cs typeface="Arial" charset="0"/>
              </a:rPr>
            </a:br>
            <a:r>
              <a:rPr lang="nl-NL" altLang="nl-NL" sz="3600" b="0" dirty="0">
                <a:solidFill>
                  <a:srgbClr val="D60C8C"/>
                </a:solidFill>
                <a:latin typeface="Arial" charset="0"/>
                <a:cs typeface="Arial" charset="0"/>
              </a:rPr>
              <a:t/>
            </a:r>
            <a:br>
              <a:rPr lang="nl-NL" altLang="nl-NL" sz="3600" b="0" dirty="0">
                <a:solidFill>
                  <a:srgbClr val="D60C8C"/>
                </a:solidFill>
                <a:latin typeface="Arial" charset="0"/>
                <a:cs typeface="Arial" charset="0"/>
              </a:rPr>
            </a:br>
            <a:r>
              <a:rPr lang="nl-NL" altLang="nl-NL" sz="3600" b="0" dirty="0">
                <a:solidFill>
                  <a:srgbClr val="D60C8C"/>
                </a:solidFill>
                <a:latin typeface="Arial" charset="0"/>
                <a:cs typeface="Arial" charset="0"/>
              </a:rPr>
              <a:t/>
            </a:r>
            <a:br>
              <a:rPr lang="nl-NL" altLang="nl-NL" sz="3600" b="0" dirty="0">
                <a:solidFill>
                  <a:srgbClr val="D60C8C"/>
                </a:solidFill>
                <a:latin typeface="Arial" charset="0"/>
                <a:cs typeface="Arial" charset="0"/>
              </a:rPr>
            </a:br>
            <a:endParaRPr lang="nl-NL" altLang="nl-NL" sz="3600" dirty="0">
              <a:solidFill>
                <a:srgbClr val="D60C8C"/>
              </a:solidFill>
              <a:latin typeface="Arial" charset="0"/>
              <a:cs typeface="Arial" charset="0"/>
            </a:endParaRPr>
          </a:p>
        </p:txBody>
      </p:sp>
      <p:sp>
        <p:nvSpPr>
          <p:cNvPr id="66563" name="Tijdelijke aanduiding voor inhoud 2"/>
          <p:cNvSpPr>
            <a:spLocks noGrp="1"/>
          </p:cNvSpPr>
          <p:nvPr>
            <p:ph idx="1"/>
          </p:nvPr>
        </p:nvSpPr>
        <p:spPr>
          <a:xfrm>
            <a:off x="467544" y="1124744"/>
            <a:ext cx="8676456" cy="4971256"/>
          </a:xfrm>
        </p:spPr>
        <p:txBody>
          <a:bodyPr/>
          <a:lstStyle/>
          <a:p>
            <a:pPr marL="0" indent="0">
              <a:lnSpc>
                <a:spcPct val="100000"/>
              </a:lnSpc>
              <a:buNone/>
            </a:pPr>
            <a:endParaRPr lang="nl-NL" altLang="nl-NL" sz="2800" b="0" dirty="0" smtClean="0">
              <a:solidFill>
                <a:srgbClr val="283A97"/>
              </a:solidFill>
              <a:cs typeface="Arial" charset="0"/>
              <a:hlinkClick r:id="rId3"/>
            </a:endParaRPr>
          </a:p>
          <a:p>
            <a:pPr marL="0" indent="0">
              <a:lnSpc>
                <a:spcPct val="100000"/>
              </a:lnSpc>
              <a:buNone/>
            </a:pPr>
            <a:r>
              <a:rPr lang="nl-NL" b="0" u="sng" dirty="0">
                <a:hlinkClick r:id="rId4"/>
              </a:rPr>
              <a:t>http://www.pharos.nl/eenvoudigvoorlichtingsmateriaal</a:t>
            </a:r>
            <a:endParaRPr lang="nl-NL" altLang="nl-NL" b="0" dirty="0">
              <a:solidFill>
                <a:srgbClr val="283A97"/>
              </a:solidFill>
              <a:cs typeface="Arial" charset="0"/>
              <a:hlinkClick r:id="rId3"/>
            </a:endParaRPr>
          </a:p>
          <a:p>
            <a:pPr marL="0" indent="0">
              <a:lnSpc>
                <a:spcPct val="100000"/>
              </a:lnSpc>
              <a:buNone/>
            </a:pPr>
            <a:r>
              <a:rPr lang="nl-NL" altLang="nl-NL" sz="2800" b="0" dirty="0" smtClean="0">
                <a:solidFill>
                  <a:srgbClr val="283A97"/>
                </a:solidFill>
                <a:cs typeface="Arial" charset="0"/>
                <a:hlinkClick r:id="rId3"/>
              </a:rPr>
              <a:t>http</a:t>
            </a:r>
            <a:r>
              <a:rPr lang="nl-NL" altLang="nl-NL" sz="2800" b="0" dirty="0">
                <a:solidFill>
                  <a:srgbClr val="283A97"/>
                </a:solidFill>
                <a:cs typeface="Arial" charset="0"/>
                <a:hlinkClick r:id="rId3"/>
              </a:rPr>
              <a:t>://www.huisarts-migrant.nl</a:t>
            </a:r>
            <a:r>
              <a:rPr lang="nl-NL" altLang="nl-NL" sz="2800" b="0" dirty="0" smtClean="0">
                <a:solidFill>
                  <a:srgbClr val="283A97"/>
                </a:solidFill>
                <a:cs typeface="Arial" charset="0"/>
                <a:hlinkClick r:id="rId3"/>
              </a:rPr>
              <a:t>/</a:t>
            </a:r>
            <a:endParaRPr lang="nl-NL" altLang="nl-NL" sz="2800" b="0" dirty="0" smtClean="0">
              <a:solidFill>
                <a:srgbClr val="283A97"/>
              </a:solidFill>
              <a:cs typeface="Arial" charset="0"/>
            </a:endParaRPr>
          </a:p>
          <a:p>
            <a:pPr marL="0" indent="0">
              <a:buNone/>
            </a:pPr>
            <a:r>
              <a:rPr lang="nl-NL" b="0" dirty="0">
                <a:latin typeface="Calibri"/>
                <a:hlinkClick r:id="rId5"/>
              </a:rPr>
              <a:t>https://www.lhv.nl/service/toolkit-laaggeletterdheid</a:t>
            </a:r>
            <a:endParaRPr lang="nl-NL" b="0" dirty="0">
              <a:latin typeface="Calibri"/>
            </a:endParaRPr>
          </a:p>
          <a:p>
            <a:pPr marL="0" indent="0">
              <a:lnSpc>
                <a:spcPct val="100000"/>
              </a:lnSpc>
              <a:buNone/>
            </a:pPr>
            <a:endParaRPr lang="nl-NL" altLang="en-US" sz="2800" b="0" dirty="0">
              <a:solidFill>
                <a:srgbClr val="283A97"/>
              </a:solidFill>
              <a:ea typeface="MS PGothic" pitchFamily="34" charset="-128"/>
              <a:cs typeface="Arial" charset="0"/>
            </a:endParaRPr>
          </a:p>
          <a:p>
            <a:pPr marL="0" indent="0">
              <a:buNone/>
            </a:pPr>
            <a:r>
              <a:rPr lang="nl-NL" altLang="nl-NL" sz="2800" b="0" dirty="0" smtClean="0">
                <a:cs typeface="Arial" charset="0"/>
              </a:rPr>
              <a:t>“Zorg </a:t>
            </a:r>
            <a:r>
              <a:rPr lang="nl-NL" altLang="nl-NL" sz="2800" b="0" dirty="0">
                <a:cs typeface="Arial" charset="0"/>
              </a:rPr>
              <a:t>voor laaggeletterden,migranten en sociaal kwetsbaren in </a:t>
            </a:r>
            <a:r>
              <a:rPr lang="nl-NL" altLang="nl-NL" sz="2800" b="0" dirty="0" smtClean="0">
                <a:cs typeface="Arial" charset="0"/>
              </a:rPr>
              <a:t>de huisartsenpraktijk.”</a:t>
            </a:r>
            <a:endParaRPr lang="nl-NL" altLang="nl-NL" sz="2800" b="0" dirty="0">
              <a:cs typeface="Arial" charset="0"/>
            </a:endParaRPr>
          </a:p>
          <a:p>
            <a:pPr marL="0" indent="0">
              <a:buNone/>
            </a:pPr>
            <a:r>
              <a:rPr lang="nl-NL" altLang="nl-NL" sz="2800" b="0" i="1" dirty="0">
                <a:cs typeface="Arial" charset="0"/>
              </a:rPr>
              <a:t>Van den Muijsenbergh &amp; Oosterberg Pharos/ NHG 2016</a:t>
            </a:r>
          </a:p>
          <a:p>
            <a:pPr marL="0" indent="0">
              <a:buNone/>
            </a:pPr>
            <a:endParaRPr lang="nl-NL" altLang="nl-NL" sz="3600" b="0" dirty="0">
              <a:solidFill>
                <a:srgbClr val="283A97"/>
              </a:solidFill>
              <a:latin typeface="Arial" charset="0"/>
              <a:cs typeface="Arial" charset="0"/>
            </a:endParaRPr>
          </a:p>
        </p:txBody>
      </p:sp>
    </p:spTree>
    <p:extLst>
      <p:ext uri="{BB962C8B-B14F-4D97-AF65-F5344CB8AC3E}">
        <p14:creationId xmlns:p14="http://schemas.microsoft.com/office/powerpoint/2010/main" val="336648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inhoud 1"/>
          <p:cNvSpPr>
            <a:spLocks noGrp="1"/>
          </p:cNvSpPr>
          <p:nvPr>
            <p:ph idx="1"/>
          </p:nvPr>
        </p:nvSpPr>
        <p:spPr bwMode="auto">
          <a:xfrm>
            <a:off x="179512" y="1547813"/>
            <a:ext cx="9073007" cy="4427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endParaRPr lang="en-US" altLang="en-US" dirty="0" smtClean="0"/>
          </a:p>
        </p:txBody>
      </p:sp>
      <p:sp>
        <p:nvSpPr>
          <p:cNvPr id="18435" name="Titel 2"/>
          <p:cNvSpPr>
            <a:spLocks noGrp="1"/>
          </p:cNvSpPr>
          <p:nvPr>
            <p:ph type="title"/>
          </p:nvPr>
        </p:nvSpPr>
        <p:spPr bwMode="auto">
          <a:xfrm>
            <a:off x="251520" y="836712"/>
            <a:ext cx="9000999" cy="17357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algn="l"/>
            <a:r>
              <a:rPr lang="en-US" altLang="en-US" sz="3200" dirty="0" err="1" smtClean="0">
                <a:solidFill>
                  <a:srgbClr val="D60C8C"/>
                </a:solidFill>
              </a:rPr>
              <a:t>Elkaar</a:t>
            </a:r>
            <a:r>
              <a:rPr lang="en-US" altLang="en-US" sz="3200" dirty="0" smtClean="0">
                <a:solidFill>
                  <a:srgbClr val="D60C8C"/>
                </a:solidFill>
              </a:rPr>
              <a:t> </a:t>
            </a:r>
            <a:r>
              <a:rPr lang="en-US" altLang="en-US" sz="3200" dirty="0" err="1" smtClean="0">
                <a:solidFill>
                  <a:srgbClr val="D60C8C"/>
                </a:solidFill>
              </a:rPr>
              <a:t>begrijpen</a:t>
            </a:r>
            <a:r>
              <a:rPr lang="en-US" altLang="en-US" sz="3200" dirty="0" smtClean="0">
                <a:solidFill>
                  <a:srgbClr val="D60C8C"/>
                </a:solidFill>
              </a:rPr>
              <a:t> is </a:t>
            </a:r>
            <a:r>
              <a:rPr lang="en-US" altLang="en-US" sz="3200" dirty="0" err="1" smtClean="0">
                <a:solidFill>
                  <a:srgbClr val="D60C8C"/>
                </a:solidFill>
              </a:rPr>
              <a:t>geneeskunst</a:t>
            </a:r>
            <a:r>
              <a:rPr lang="en-US" altLang="en-US" sz="3200" dirty="0" smtClean="0">
                <a:solidFill>
                  <a:srgbClr val="D60C8C"/>
                </a:solidFill>
              </a:rPr>
              <a:t/>
            </a:r>
            <a:br>
              <a:rPr lang="en-US" altLang="en-US" sz="3200" dirty="0" smtClean="0">
                <a:solidFill>
                  <a:srgbClr val="D60C8C"/>
                </a:solidFill>
              </a:rPr>
            </a:br>
            <a:r>
              <a:rPr lang="en-US" altLang="en-US" sz="3200" dirty="0" err="1" smtClean="0">
                <a:solidFill>
                  <a:srgbClr val="D60C8C"/>
                </a:solidFill>
              </a:rPr>
              <a:t>Begrijpelijk</a:t>
            </a:r>
            <a:r>
              <a:rPr lang="en-US" altLang="en-US" sz="3200" dirty="0" smtClean="0">
                <a:solidFill>
                  <a:srgbClr val="D60C8C"/>
                </a:solidFill>
              </a:rPr>
              <a:t> </a:t>
            </a:r>
            <a:r>
              <a:rPr lang="en-US" altLang="en-US" sz="3200" dirty="0" err="1" smtClean="0">
                <a:solidFill>
                  <a:srgbClr val="D60C8C"/>
                </a:solidFill>
              </a:rPr>
              <a:t>communiceren</a:t>
            </a:r>
            <a:r>
              <a:rPr lang="en-US" altLang="en-US" sz="3200" dirty="0" smtClean="0">
                <a:solidFill>
                  <a:srgbClr val="D60C8C"/>
                </a:solidFill>
              </a:rPr>
              <a:t> is de </a:t>
            </a:r>
            <a:r>
              <a:rPr lang="en-US" altLang="en-US" sz="3200" dirty="0" err="1" smtClean="0">
                <a:solidFill>
                  <a:srgbClr val="D60C8C"/>
                </a:solidFill>
              </a:rPr>
              <a:t>eerste</a:t>
            </a:r>
            <a:r>
              <a:rPr lang="en-US" altLang="en-US" sz="3200" dirty="0" smtClean="0">
                <a:solidFill>
                  <a:srgbClr val="D60C8C"/>
                </a:solidFill>
              </a:rPr>
              <a:t> </a:t>
            </a:r>
            <a:r>
              <a:rPr lang="en-US" altLang="en-US" sz="3200" dirty="0" err="1" smtClean="0">
                <a:solidFill>
                  <a:srgbClr val="D60C8C"/>
                </a:solidFill>
              </a:rPr>
              <a:t>stap</a:t>
            </a:r>
            <a:r>
              <a:rPr lang="en-US" altLang="en-US" sz="3200" dirty="0" smtClean="0">
                <a:solidFill>
                  <a:srgbClr val="D60C8C"/>
                </a:solidFill>
              </a:rPr>
              <a:t>!</a:t>
            </a:r>
            <a:r>
              <a:rPr lang="en-US" altLang="en-US" sz="3200" dirty="0">
                <a:solidFill>
                  <a:srgbClr val="D60C8C"/>
                </a:solidFill>
              </a:rPr>
              <a:t/>
            </a:r>
            <a:br>
              <a:rPr lang="en-US" altLang="en-US" sz="3200" dirty="0">
                <a:solidFill>
                  <a:srgbClr val="D60C8C"/>
                </a:solidFill>
              </a:rPr>
            </a:br>
            <a:endParaRPr lang="en-US" altLang="en-US" sz="3200" dirty="0" smtClean="0">
              <a:solidFill>
                <a:srgbClr val="D60C8C"/>
              </a:solidFill>
            </a:endParaRPr>
          </a:p>
        </p:txBody>
      </p:sp>
      <p:sp>
        <p:nvSpPr>
          <p:cNvPr id="7" name="Titel 1"/>
          <p:cNvSpPr txBox="1">
            <a:spLocks/>
          </p:cNvSpPr>
          <p:nvPr/>
        </p:nvSpPr>
        <p:spPr>
          <a:xfrm>
            <a:off x="5595938" y="341313"/>
            <a:ext cx="3327400" cy="377825"/>
          </a:xfrm>
          <a:prstGeom prst="rect">
            <a:avLst/>
          </a:prstGeom>
          <a:noFill/>
        </p:spPr>
        <p:txBody>
          <a:bodyPr wrap="none" tIns="36000" bIns="32400">
            <a:spAutoFit/>
          </a:bodyPr>
          <a:lstStyle>
            <a:lvl1pPr>
              <a:defRPr sz="1600">
                <a:solidFill>
                  <a:srgbClr val="D60C8C"/>
                </a:solidFill>
                <a:latin typeface="+mj-lt"/>
              </a:defRPr>
            </a:lvl1pPr>
          </a:lstStyle>
          <a:p>
            <a:pPr eaLnBrk="0" hangingPunct="0">
              <a:spcBef>
                <a:spcPct val="0"/>
              </a:spcBef>
              <a:defRPr/>
            </a:pPr>
            <a:r>
              <a:rPr lang="nl-NL" sz="2000" kern="0" dirty="0" smtClean="0">
                <a:solidFill>
                  <a:srgbClr val="283A97"/>
                </a:solidFill>
                <a:ea typeface="+mj-ea"/>
                <a:cs typeface="+mj-cs"/>
              </a:rPr>
              <a:t>Klik om een titel te maken</a:t>
            </a:r>
            <a:endParaRPr lang="nl-NL" sz="2000" kern="0" dirty="0">
              <a:solidFill>
                <a:srgbClr val="283A97"/>
              </a:solidFill>
              <a:ea typeface="+mj-ea"/>
              <a:cs typeface="+mj-cs"/>
            </a:endParaRPr>
          </a:p>
        </p:txBody>
      </p:sp>
      <p:pic>
        <p:nvPicPr>
          <p:cNvPr id="8" name="Picture 4" descr="inspired"/>
          <p:cNvPicPr>
            <a:picLocks noChangeAspect="1" noChangeArrowheads="1"/>
          </p:cNvPicPr>
          <p:nvPr/>
        </p:nvPicPr>
        <p:blipFill>
          <a:blip r:embed="rId2" cstate="print"/>
          <a:srcRect/>
          <a:stretch>
            <a:fillRect/>
          </a:stretch>
        </p:blipFill>
        <p:spPr bwMode="auto">
          <a:xfrm>
            <a:off x="1115616" y="3214194"/>
            <a:ext cx="2813036" cy="2807094"/>
          </a:xfrm>
          <a:prstGeom prst="rect">
            <a:avLst/>
          </a:prstGeom>
          <a:noFill/>
          <a:ln w="9525">
            <a:noFill/>
            <a:miter lim="800000"/>
            <a:headEnd/>
            <a:tailEnd/>
          </a:ln>
        </p:spPr>
      </p:pic>
      <p:pic>
        <p:nvPicPr>
          <p:cNvPr id="9" name="Afbeelding 3"/>
          <p:cNvPicPr>
            <a:picLocks noChangeAspect="1"/>
          </p:cNvPicPr>
          <p:nvPr/>
        </p:nvPicPr>
        <p:blipFill>
          <a:blip r:embed="rId3" cstate="print"/>
          <a:srcRect/>
          <a:stretch>
            <a:fillRect/>
          </a:stretch>
        </p:blipFill>
        <p:spPr bwMode="auto">
          <a:xfrm>
            <a:off x="4603760" y="3401132"/>
            <a:ext cx="2488519" cy="2412117"/>
          </a:xfrm>
          <a:prstGeom prst="rect">
            <a:avLst/>
          </a:prstGeom>
          <a:noFill/>
          <a:ln w="9525">
            <a:noFill/>
            <a:miter lim="800000"/>
            <a:headEnd/>
            <a:tailEnd/>
          </a:ln>
        </p:spPr>
      </p:pic>
    </p:spTree>
    <p:extLst>
      <p:ext uri="{BB962C8B-B14F-4D97-AF65-F5344CB8AC3E}">
        <p14:creationId xmlns:p14="http://schemas.microsoft.com/office/powerpoint/2010/main" val="518760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xmlns="" id="{7B0F1490-6A30-477E-94C2-0820BB7181F4}"/>
              </a:ext>
            </a:extLst>
          </p:cNvPr>
          <p:cNvSpPr>
            <a:spLocks noGrp="1"/>
          </p:cNvSpPr>
          <p:nvPr>
            <p:ph idx="1"/>
          </p:nvPr>
        </p:nvSpPr>
        <p:spPr>
          <a:xfrm>
            <a:off x="360000" y="1484784"/>
            <a:ext cx="8497888" cy="4491216"/>
          </a:xfrm>
        </p:spPr>
        <p:txBody>
          <a:bodyPr/>
          <a:lstStyle/>
          <a:p>
            <a:pPr marL="0" indent="0">
              <a:buNone/>
            </a:pPr>
            <a:r>
              <a:rPr lang="nl-NL" altLang="nl-NL" sz="2800" b="0" dirty="0">
                <a:cs typeface="Arial" charset="0"/>
              </a:rPr>
              <a:t>De vaardigheden om mondelinge en schriftelijke informatie over gezondheid </a:t>
            </a:r>
          </a:p>
          <a:p>
            <a:pPr marL="0" indent="0">
              <a:buNone/>
            </a:pPr>
            <a:r>
              <a:rPr lang="nl-NL" altLang="nl-NL" sz="2800" b="0" dirty="0">
                <a:cs typeface="Arial" charset="0"/>
              </a:rPr>
              <a:t>	te verkrijgen</a:t>
            </a:r>
          </a:p>
          <a:p>
            <a:pPr marL="0" indent="0">
              <a:buNone/>
            </a:pPr>
            <a:r>
              <a:rPr lang="nl-NL" altLang="nl-NL" sz="2800" b="0" dirty="0">
                <a:cs typeface="Arial" charset="0"/>
              </a:rPr>
              <a:t> 	te begrijpen </a:t>
            </a:r>
          </a:p>
          <a:p>
            <a:pPr marL="0" indent="0">
              <a:buNone/>
            </a:pPr>
            <a:r>
              <a:rPr lang="nl-NL" altLang="nl-NL" sz="2800" b="0" dirty="0">
                <a:cs typeface="Arial" charset="0"/>
              </a:rPr>
              <a:t>	en toe te passen</a:t>
            </a:r>
          </a:p>
          <a:p>
            <a:pPr marL="0" indent="0">
              <a:buNone/>
            </a:pPr>
            <a:r>
              <a:rPr lang="nl-NL" altLang="nl-NL" sz="2800" b="0" i="1" dirty="0">
                <a:cs typeface="Arial" charset="0"/>
              </a:rPr>
              <a:t>NIET statisch maar context afhankelijk</a:t>
            </a:r>
          </a:p>
          <a:p>
            <a:pPr marL="0" indent="0">
              <a:buNone/>
            </a:pPr>
            <a:endParaRPr lang="nl-NL" altLang="nl-NL" sz="2800" b="0" i="1" dirty="0">
              <a:cs typeface="Arial" charset="0"/>
            </a:endParaRPr>
          </a:p>
          <a:p>
            <a:pPr marL="0" indent="0">
              <a:buNone/>
            </a:pPr>
            <a:endParaRPr lang="nl-NL" altLang="nl-NL" b="0" i="1" dirty="0">
              <a:cs typeface="Arial" charset="0"/>
            </a:endParaRPr>
          </a:p>
          <a:p>
            <a:endParaRPr lang="nl-NL" sz="2400" b="0" dirty="0"/>
          </a:p>
        </p:txBody>
      </p:sp>
      <p:sp>
        <p:nvSpPr>
          <p:cNvPr id="3" name="Titel 2">
            <a:extLst>
              <a:ext uri="{FF2B5EF4-FFF2-40B4-BE49-F238E27FC236}">
                <a16:creationId xmlns:a16="http://schemas.microsoft.com/office/drawing/2014/main" xmlns="" id="{9384A8F3-AA95-40A4-A68A-57301FA4E276}"/>
              </a:ext>
            </a:extLst>
          </p:cNvPr>
          <p:cNvSpPr>
            <a:spLocks noGrp="1"/>
          </p:cNvSpPr>
          <p:nvPr>
            <p:ph type="title"/>
          </p:nvPr>
        </p:nvSpPr>
        <p:spPr>
          <a:xfrm>
            <a:off x="323528" y="512900"/>
            <a:ext cx="8602985" cy="584775"/>
          </a:xfrm>
        </p:spPr>
        <p:txBody>
          <a:bodyPr/>
          <a:lstStyle/>
          <a:p>
            <a:r>
              <a:rPr lang="nl-NL" sz="3200" dirty="0"/>
              <a:t>Gezondheidsvaardigheden</a:t>
            </a:r>
          </a:p>
        </p:txBody>
      </p:sp>
      <p:sp>
        <p:nvSpPr>
          <p:cNvPr id="5" name="Tijdelijke aanduiding voor voettekst 4">
            <a:extLst>
              <a:ext uri="{FF2B5EF4-FFF2-40B4-BE49-F238E27FC236}">
                <a16:creationId xmlns:a16="http://schemas.microsoft.com/office/drawing/2014/main" xmlns="" id="{778A2B87-865C-4C85-9D3B-84F022B48790}"/>
              </a:ext>
            </a:extLst>
          </p:cNvPr>
          <p:cNvSpPr>
            <a:spLocks noGrp="1"/>
          </p:cNvSpPr>
          <p:nvPr>
            <p:ph type="ftr" sz="quarter" idx="14"/>
          </p:nvPr>
        </p:nvSpPr>
        <p:spPr/>
        <p:txBody>
          <a:bodyPr/>
          <a:lstStyle/>
          <a:p>
            <a:pPr>
              <a:defRPr/>
            </a:pPr>
            <a:r>
              <a:rPr lang="nl-NL" dirty="0"/>
              <a:t>Gezondheid en kwaliteit van zorg voor iedereen</a:t>
            </a:r>
          </a:p>
        </p:txBody>
      </p:sp>
    </p:spTree>
    <p:extLst>
      <p:ext uri="{BB962C8B-B14F-4D97-AF65-F5344CB8AC3E}">
        <p14:creationId xmlns:p14="http://schemas.microsoft.com/office/powerpoint/2010/main" val="3825934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60000" y="1548000"/>
            <a:ext cx="8497888" cy="4689312"/>
          </a:xfrm>
        </p:spPr>
        <p:txBody>
          <a:bodyPr/>
          <a:lstStyle/>
          <a:p>
            <a:r>
              <a:rPr lang="nl-NL" dirty="0" smtClean="0"/>
              <a:t>Functioneel</a:t>
            </a:r>
            <a:r>
              <a:rPr lang="nl-NL" b="0" dirty="0" smtClean="0"/>
              <a:t> (lezen </a:t>
            </a:r>
            <a:r>
              <a:rPr lang="nl-NL" b="0" dirty="0"/>
              <a:t>en schrijven, </a:t>
            </a:r>
            <a:r>
              <a:rPr lang="nl-NL" b="0" dirty="0" smtClean="0"/>
              <a:t>rekenen etc.)</a:t>
            </a:r>
          </a:p>
          <a:p>
            <a:pPr marL="0" indent="0">
              <a:buNone/>
            </a:pPr>
            <a:endParaRPr lang="nl-NL" sz="1000" b="0" dirty="0" smtClean="0"/>
          </a:p>
          <a:p>
            <a:r>
              <a:rPr lang="nl-NL" dirty="0" smtClean="0"/>
              <a:t>Interactief </a:t>
            </a:r>
            <a:r>
              <a:rPr lang="nl-NL" dirty="0"/>
              <a:t>of communicatief </a:t>
            </a:r>
            <a:r>
              <a:rPr lang="nl-NL" b="0" dirty="0" smtClean="0"/>
              <a:t>(begrijpend </a:t>
            </a:r>
            <a:r>
              <a:rPr lang="nl-NL" b="0" dirty="0"/>
              <a:t>lezen, </a:t>
            </a:r>
            <a:r>
              <a:rPr lang="nl-NL" b="0" dirty="0" smtClean="0"/>
              <a:t>hoofd- </a:t>
            </a:r>
            <a:r>
              <a:rPr lang="nl-NL" b="0" dirty="0"/>
              <a:t>van bijzaken </a:t>
            </a:r>
            <a:r>
              <a:rPr lang="nl-NL" b="0" dirty="0" smtClean="0"/>
              <a:t>scheiden, vragen stellen etc.) </a:t>
            </a:r>
          </a:p>
          <a:p>
            <a:pPr marL="0" indent="0">
              <a:buNone/>
            </a:pPr>
            <a:endParaRPr lang="nl-NL" sz="1000" b="0" dirty="0" smtClean="0"/>
          </a:p>
          <a:p>
            <a:r>
              <a:rPr lang="nl-NL" dirty="0" smtClean="0"/>
              <a:t>Kritisch</a:t>
            </a:r>
            <a:r>
              <a:rPr lang="nl-NL" b="0" dirty="0" smtClean="0"/>
              <a:t> (toepassen informatie</a:t>
            </a:r>
            <a:r>
              <a:rPr lang="nl-NL" b="0" dirty="0"/>
              <a:t>, ordenen, vooruitdenken, prioriteiten </a:t>
            </a:r>
            <a:r>
              <a:rPr lang="nl-NL" b="0" dirty="0" smtClean="0"/>
              <a:t>stellen etc.)</a:t>
            </a:r>
          </a:p>
          <a:p>
            <a:pPr marL="0" indent="0">
              <a:buNone/>
            </a:pPr>
            <a:r>
              <a:rPr lang="nl-NL" sz="1600" b="0" i="1" dirty="0">
                <a:solidFill>
                  <a:schemeClr val="accent2">
                    <a:lumMod val="60000"/>
                    <a:lumOff val="40000"/>
                  </a:schemeClr>
                </a:solidFill>
              </a:rPr>
              <a:t>Sørensen et al Health </a:t>
            </a:r>
            <a:r>
              <a:rPr lang="nl-NL" sz="1600" b="0" i="1" dirty="0" err="1">
                <a:solidFill>
                  <a:schemeClr val="accent2">
                    <a:lumMod val="60000"/>
                    <a:lumOff val="40000"/>
                  </a:schemeClr>
                </a:solidFill>
              </a:rPr>
              <a:t>literacy</a:t>
            </a:r>
            <a:r>
              <a:rPr lang="nl-NL" sz="1600" b="0" i="1" dirty="0">
                <a:solidFill>
                  <a:schemeClr val="accent2">
                    <a:lumMod val="60000"/>
                    <a:lumOff val="40000"/>
                  </a:schemeClr>
                </a:solidFill>
              </a:rPr>
              <a:t> </a:t>
            </a:r>
            <a:r>
              <a:rPr lang="nl-NL" sz="1600" b="0" i="1" dirty="0" err="1">
                <a:solidFill>
                  <a:schemeClr val="accent2">
                    <a:lumMod val="60000"/>
                    <a:lumOff val="40000"/>
                  </a:schemeClr>
                </a:solidFill>
              </a:rPr>
              <a:t>and</a:t>
            </a:r>
            <a:r>
              <a:rPr lang="nl-NL" sz="1600" b="0" i="1" dirty="0">
                <a:solidFill>
                  <a:schemeClr val="accent2">
                    <a:lumMod val="60000"/>
                    <a:lumOff val="40000"/>
                  </a:schemeClr>
                </a:solidFill>
              </a:rPr>
              <a:t> public health: a </a:t>
            </a:r>
            <a:r>
              <a:rPr lang="nl-NL" sz="1600" b="0" i="1" dirty="0" err="1">
                <a:solidFill>
                  <a:schemeClr val="accent2">
                    <a:lumMod val="60000"/>
                    <a:lumOff val="40000"/>
                  </a:schemeClr>
                </a:solidFill>
              </a:rPr>
              <a:t>systematic</a:t>
            </a:r>
            <a:r>
              <a:rPr lang="nl-NL" sz="1600" b="0" i="1" dirty="0">
                <a:solidFill>
                  <a:schemeClr val="accent2">
                    <a:lumMod val="60000"/>
                    <a:lumOff val="40000"/>
                  </a:schemeClr>
                </a:solidFill>
              </a:rPr>
              <a:t> review </a:t>
            </a:r>
            <a:r>
              <a:rPr lang="nl-NL" sz="1600" b="0" i="1" dirty="0" err="1">
                <a:solidFill>
                  <a:schemeClr val="accent2">
                    <a:lumMod val="60000"/>
                    <a:lumOff val="40000"/>
                  </a:schemeClr>
                </a:solidFill>
              </a:rPr>
              <a:t>and</a:t>
            </a:r>
            <a:r>
              <a:rPr lang="nl-NL" sz="1600" b="0" i="1" dirty="0">
                <a:solidFill>
                  <a:schemeClr val="accent2">
                    <a:lumMod val="60000"/>
                    <a:lumOff val="40000"/>
                  </a:schemeClr>
                </a:solidFill>
              </a:rPr>
              <a:t> </a:t>
            </a:r>
            <a:r>
              <a:rPr lang="nl-NL" sz="1600" b="0" i="1" dirty="0" err="1">
                <a:solidFill>
                  <a:schemeClr val="accent2">
                    <a:lumMod val="60000"/>
                    <a:lumOff val="40000"/>
                  </a:schemeClr>
                </a:solidFill>
              </a:rPr>
              <a:t>integration</a:t>
            </a:r>
            <a:r>
              <a:rPr lang="nl-NL" sz="1600" b="0" i="1" dirty="0">
                <a:solidFill>
                  <a:schemeClr val="accent2">
                    <a:lumMod val="60000"/>
                    <a:lumOff val="40000"/>
                  </a:schemeClr>
                </a:solidFill>
              </a:rPr>
              <a:t> of </a:t>
            </a:r>
            <a:r>
              <a:rPr lang="nl-NL" sz="1600" b="0" i="1" dirty="0" err="1">
                <a:solidFill>
                  <a:schemeClr val="accent2">
                    <a:lumMod val="60000"/>
                    <a:lumOff val="40000"/>
                  </a:schemeClr>
                </a:solidFill>
              </a:rPr>
              <a:t>definitions</a:t>
            </a:r>
            <a:r>
              <a:rPr lang="nl-NL" sz="1600" b="0" i="1" dirty="0">
                <a:solidFill>
                  <a:schemeClr val="accent2">
                    <a:lumMod val="60000"/>
                    <a:lumOff val="40000"/>
                  </a:schemeClr>
                </a:solidFill>
              </a:rPr>
              <a:t> </a:t>
            </a:r>
            <a:r>
              <a:rPr lang="nl-NL" sz="1600" b="0" i="1" dirty="0" err="1">
                <a:solidFill>
                  <a:schemeClr val="accent2">
                    <a:lumMod val="60000"/>
                    <a:lumOff val="40000"/>
                  </a:schemeClr>
                </a:solidFill>
              </a:rPr>
              <a:t>and</a:t>
            </a:r>
            <a:r>
              <a:rPr lang="nl-NL" sz="1600" b="0" i="1" dirty="0">
                <a:solidFill>
                  <a:schemeClr val="accent2">
                    <a:lumMod val="60000"/>
                    <a:lumOff val="40000"/>
                  </a:schemeClr>
                </a:solidFill>
              </a:rPr>
              <a:t> </a:t>
            </a:r>
            <a:r>
              <a:rPr lang="nl-NL" sz="1600" b="0" i="1" dirty="0" err="1">
                <a:solidFill>
                  <a:schemeClr val="accent2">
                    <a:lumMod val="60000"/>
                    <a:lumOff val="40000"/>
                  </a:schemeClr>
                </a:solidFill>
              </a:rPr>
              <a:t>models</a:t>
            </a:r>
            <a:r>
              <a:rPr lang="nl-NL" sz="1600" b="0" i="1" dirty="0">
                <a:solidFill>
                  <a:schemeClr val="accent2">
                    <a:lumMod val="60000"/>
                    <a:lumOff val="40000"/>
                  </a:schemeClr>
                </a:solidFill>
              </a:rPr>
              <a:t>. BMC Public Health, 2012; 12(1):80 </a:t>
            </a:r>
            <a:endParaRPr lang="nl-NL" altLang="nl-NL" sz="1600" b="0" i="1" dirty="0">
              <a:solidFill>
                <a:schemeClr val="accent2">
                  <a:lumMod val="60000"/>
                  <a:lumOff val="40000"/>
                </a:schemeClr>
              </a:solidFill>
            </a:endParaRPr>
          </a:p>
          <a:p>
            <a:pPr marL="0" indent="0">
              <a:buNone/>
            </a:pPr>
            <a:r>
              <a:rPr lang="nl-NL" b="0" dirty="0" smtClean="0"/>
              <a:t> </a:t>
            </a:r>
            <a:endParaRPr lang="nl-NL" dirty="0"/>
          </a:p>
        </p:txBody>
      </p:sp>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4</a:t>
            </a:fld>
            <a:endParaRPr lang="nl-NL"/>
          </a:p>
        </p:txBody>
      </p:sp>
      <p:sp>
        <p:nvSpPr>
          <p:cNvPr id="7" name="Tijdelijke aanduiding voor tekst 6"/>
          <p:cNvSpPr txBox="1">
            <a:spLocks/>
          </p:cNvSpPr>
          <p:nvPr/>
        </p:nvSpPr>
        <p:spPr bwMode="auto">
          <a:xfrm>
            <a:off x="323850" y="476672"/>
            <a:ext cx="8604250"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None/>
              <a:defRPr sz="2000" b="1">
                <a:solidFill>
                  <a:srgbClr val="283A97"/>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02B54"/>
                </a:solidFill>
                <a:latin typeface="+mn-lt"/>
              </a:defRPr>
            </a:lvl2pPr>
            <a:lvl3pPr marL="1143000" indent="-228600" algn="l" rtl="0" eaLnBrk="0" fontAlgn="base" hangingPunct="0">
              <a:spcBef>
                <a:spcPct val="20000"/>
              </a:spcBef>
              <a:spcAft>
                <a:spcPct val="0"/>
              </a:spcAft>
              <a:buChar char="•"/>
              <a:defRPr sz="2000" b="1">
                <a:solidFill>
                  <a:srgbClr val="002B54"/>
                </a:solidFill>
                <a:latin typeface="+mn-lt"/>
              </a:defRPr>
            </a:lvl3pPr>
            <a:lvl4pPr marL="1600200" indent="-228600" algn="l" rtl="0" eaLnBrk="0" fontAlgn="base" hangingPunct="0">
              <a:spcBef>
                <a:spcPct val="20000"/>
              </a:spcBef>
              <a:spcAft>
                <a:spcPct val="0"/>
              </a:spcAft>
              <a:buChar char="–"/>
              <a:defRPr b="1">
                <a:solidFill>
                  <a:srgbClr val="002B54"/>
                </a:solidFill>
                <a:latin typeface="+mn-lt"/>
              </a:defRPr>
            </a:lvl4pPr>
            <a:lvl5pPr marL="2057400" indent="-228600" algn="l" rtl="0" eaLnBrk="0" fontAlgn="base" hangingPunct="0">
              <a:spcBef>
                <a:spcPct val="20000"/>
              </a:spcBef>
              <a:spcAft>
                <a:spcPct val="0"/>
              </a:spcAft>
              <a:buChar char="»"/>
              <a:defRPr sz="1600" b="1">
                <a:solidFill>
                  <a:srgbClr val="002B54"/>
                </a:solidFill>
                <a:latin typeface="+mn-lt"/>
              </a:defRPr>
            </a:lvl5pPr>
            <a:lvl6pPr marL="2514600" indent="-228600" algn="l" rtl="0" fontAlgn="base">
              <a:spcBef>
                <a:spcPct val="20000"/>
              </a:spcBef>
              <a:spcAft>
                <a:spcPct val="0"/>
              </a:spcAft>
              <a:buChar char="»"/>
              <a:defRPr sz="1600">
                <a:solidFill>
                  <a:srgbClr val="1C1C1C"/>
                </a:solidFill>
                <a:latin typeface="+mn-lt"/>
              </a:defRPr>
            </a:lvl6pPr>
            <a:lvl7pPr marL="2971800" indent="-228600" algn="l" rtl="0" fontAlgn="base">
              <a:spcBef>
                <a:spcPct val="20000"/>
              </a:spcBef>
              <a:spcAft>
                <a:spcPct val="0"/>
              </a:spcAft>
              <a:buChar char="»"/>
              <a:defRPr sz="1600">
                <a:solidFill>
                  <a:srgbClr val="1C1C1C"/>
                </a:solidFill>
                <a:latin typeface="+mn-lt"/>
              </a:defRPr>
            </a:lvl7pPr>
            <a:lvl8pPr marL="3429000" indent="-228600" algn="l" rtl="0" fontAlgn="base">
              <a:spcBef>
                <a:spcPct val="20000"/>
              </a:spcBef>
              <a:spcAft>
                <a:spcPct val="0"/>
              </a:spcAft>
              <a:buChar char="»"/>
              <a:defRPr sz="1600">
                <a:solidFill>
                  <a:srgbClr val="1C1C1C"/>
                </a:solidFill>
                <a:latin typeface="+mn-lt"/>
              </a:defRPr>
            </a:lvl8pPr>
            <a:lvl9pPr marL="3886200" indent="-228600" algn="l" rtl="0" fontAlgn="base">
              <a:spcBef>
                <a:spcPct val="20000"/>
              </a:spcBef>
              <a:spcAft>
                <a:spcPct val="0"/>
              </a:spcAft>
              <a:buChar char="»"/>
              <a:defRPr sz="1600">
                <a:solidFill>
                  <a:srgbClr val="1C1C1C"/>
                </a:solidFill>
                <a:latin typeface="+mn-lt"/>
              </a:defRPr>
            </a:lvl9pPr>
          </a:lstStyle>
          <a:p>
            <a:r>
              <a:rPr lang="nl-NL" altLang="nl-NL" sz="3200" kern="0" dirty="0" smtClean="0">
                <a:solidFill>
                  <a:srgbClr val="D60C8C"/>
                </a:solidFill>
                <a:ea typeface="ＭＳ Ｐゴシック" pitchFamily="34" charset="-128"/>
              </a:rPr>
              <a:t>gezondheidsvaardigheden</a:t>
            </a:r>
            <a:endParaRPr lang="nl-NL" altLang="nl-NL" sz="3200" kern="0" dirty="0">
              <a:solidFill>
                <a:srgbClr val="D60C8C"/>
              </a:solidFill>
              <a:ea typeface="ＭＳ Ｐゴシック" pitchFamily="34" charset="-128"/>
            </a:endParaRPr>
          </a:p>
        </p:txBody>
      </p:sp>
    </p:spTree>
    <p:extLst>
      <p:ext uri="{BB962C8B-B14F-4D97-AF65-F5344CB8AC3E}">
        <p14:creationId xmlns:p14="http://schemas.microsoft.com/office/powerpoint/2010/main" val="2637939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79512" y="1556792"/>
            <a:ext cx="8678376" cy="4968552"/>
          </a:xfrm>
        </p:spPr>
        <p:txBody>
          <a:bodyPr/>
          <a:lstStyle/>
          <a:p>
            <a:pPr marL="0" indent="0">
              <a:buNone/>
            </a:pPr>
            <a:r>
              <a:rPr lang="en-US" sz="2800" b="0" dirty="0" smtClean="0">
                <a:solidFill>
                  <a:schemeClr val="tx1"/>
                </a:solidFill>
                <a:cs typeface="Arial"/>
              </a:rPr>
              <a:t>	</a:t>
            </a:r>
            <a:r>
              <a:rPr lang="en-US" sz="2800" b="0" dirty="0" smtClean="0">
                <a:cs typeface="Arial"/>
              </a:rPr>
              <a:t>2 </a:t>
            </a:r>
            <a:r>
              <a:rPr lang="en-US" sz="2800" b="0" dirty="0">
                <a:cs typeface="Arial"/>
              </a:rPr>
              <a:t>x </a:t>
            </a:r>
            <a:r>
              <a:rPr lang="en-US" sz="2800" b="0" dirty="0" err="1">
                <a:cs typeface="Arial"/>
              </a:rPr>
              <a:t>daags</a:t>
            </a:r>
            <a:r>
              <a:rPr lang="en-US" sz="2800" b="0" dirty="0">
                <a:cs typeface="Arial"/>
              </a:rPr>
              <a:t> 2 </a:t>
            </a:r>
            <a:r>
              <a:rPr lang="en-US" sz="2800" b="0" dirty="0" err="1">
                <a:cs typeface="Arial"/>
              </a:rPr>
              <a:t>tabletten</a:t>
            </a:r>
            <a:r>
              <a:rPr lang="en-US" sz="2800" b="0" dirty="0">
                <a:cs typeface="Arial"/>
              </a:rPr>
              <a:t>?</a:t>
            </a:r>
          </a:p>
          <a:p>
            <a:pPr marL="573968" lvl="1" indent="-286984">
              <a:buFont typeface="Arial"/>
              <a:buChar char="•"/>
            </a:pPr>
            <a:r>
              <a:rPr lang="en-US" sz="2800" b="0" dirty="0">
                <a:cs typeface="Arial"/>
              </a:rPr>
              <a:t>70% </a:t>
            </a:r>
            <a:r>
              <a:rPr lang="en-US" sz="2800" b="0" dirty="0" err="1">
                <a:cs typeface="Arial"/>
              </a:rPr>
              <a:t>leest</a:t>
            </a:r>
            <a:r>
              <a:rPr lang="en-US" sz="2800" b="0" dirty="0">
                <a:cs typeface="Arial"/>
              </a:rPr>
              <a:t> het correct</a:t>
            </a:r>
          </a:p>
          <a:p>
            <a:pPr marL="573968" lvl="1" indent="-286984">
              <a:buFont typeface="Arial"/>
              <a:buChar char="•"/>
            </a:pPr>
            <a:r>
              <a:rPr lang="en-US" sz="2800" b="0" dirty="0">
                <a:cs typeface="Arial"/>
              </a:rPr>
              <a:t>35% past het correct </a:t>
            </a:r>
            <a:r>
              <a:rPr lang="en-US" sz="2800" b="0" dirty="0" smtClean="0">
                <a:cs typeface="Arial"/>
              </a:rPr>
              <a:t>toe</a:t>
            </a:r>
            <a:endParaRPr lang="en-US" sz="2800" b="0" dirty="0">
              <a:cs typeface="Arial"/>
            </a:endParaRPr>
          </a:p>
          <a:p>
            <a:pPr marL="0" indent="0">
              <a:buNone/>
            </a:pPr>
            <a:endParaRPr lang="en-US" sz="1800" b="0" i="1" dirty="0">
              <a:solidFill>
                <a:schemeClr val="bg1">
                  <a:lumMod val="50000"/>
                </a:schemeClr>
              </a:solidFill>
              <a:latin typeface="Arial"/>
              <a:cs typeface="Arial"/>
            </a:endParaRPr>
          </a:p>
          <a:p>
            <a:pPr marL="0" indent="0">
              <a:buNone/>
            </a:pPr>
            <a:endParaRPr lang="en-US" sz="1800" b="0" i="1" dirty="0" smtClean="0">
              <a:solidFill>
                <a:schemeClr val="bg1">
                  <a:lumMod val="50000"/>
                </a:schemeClr>
              </a:solidFill>
              <a:latin typeface="Arial"/>
              <a:cs typeface="Arial"/>
            </a:endParaRPr>
          </a:p>
          <a:p>
            <a:pPr marL="0" indent="0">
              <a:buNone/>
            </a:pPr>
            <a:endParaRPr lang="en-US" sz="1800" b="0" i="1" dirty="0" smtClean="0">
              <a:solidFill>
                <a:schemeClr val="bg1">
                  <a:lumMod val="50000"/>
                </a:schemeClr>
              </a:solidFill>
              <a:latin typeface="Arial"/>
              <a:cs typeface="Arial"/>
            </a:endParaRPr>
          </a:p>
          <a:p>
            <a:pPr marL="0" indent="0">
              <a:buNone/>
            </a:pPr>
            <a:endParaRPr lang="en-US" sz="1800" b="0" i="1" dirty="0">
              <a:solidFill>
                <a:schemeClr val="bg1">
                  <a:lumMod val="50000"/>
                </a:schemeClr>
              </a:solidFill>
              <a:latin typeface="Arial"/>
              <a:cs typeface="Arial"/>
            </a:endParaRPr>
          </a:p>
          <a:p>
            <a:pPr marL="0" indent="0">
              <a:buNone/>
            </a:pPr>
            <a:r>
              <a:rPr lang="en-US" sz="1800" b="0" i="1" dirty="0" smtClean="0">
                <a:solidFill>
                  <a:schemeClr val="bg1">
                    <a:lumMod val="50000"/>
                  </a:schemeClr>
                </a:solidFill>
                <a:latin typeface="Arial"/>
                <a:cs typeface="Arial"/>
              </a:rPr>
              <a:t>Davis </a:t>
            </a:r>
            <a:r>
              <a:rPr lang="en-US" sz="1800" b="0" i="1" dirty="0">
                <a:solidFill>
                  <a:schemeClr val="bg1">
                    <a:lumMod val="50000"/>
                  </a:schemeClr>
                </a:solidFill>
                <a:latin typeface="Arial"/>
                <a:cs typeface="Arial"/>
              </a:rPr>
              <a:t>et al 2006 Literacy and misunderstanding prescription Drug </a:t>
            </a:r>
            <a:r>
              <a:rPr lang="en-US" sz="1800" b="0" i="1" dirty="0" err="1">
                <a:solidFill>
                  <a:schemeClr val="bg1">
                    <a:lumMod val="50000"/>
                  </a:schemeClr>
                </a:solidFill>
                <a:latin typeface="Arial"/>
                <a:cs typeface="Arial"/>
              </a:rPr>
              <a:t>lables</a:t>
            </a:r>
            <a:endParaRPr lang="en-US" sz="1800" b="0" i="1" dirty="0">
              <a:solidFill>
                <a:schemeClr val="bg1">
                  <a:lumMod val="50000"/>
                </a:schemeClr>
              </a:solidFill>
              <a:latin typeface="Arial"/>
              <a:cs typeface="Arial"/>
            </a:endParaRPr>
          </a:p>
          <a:p>
            <a:endParaRPr lang="nl-NL" b="0" dirty="0">
              <a:latin typeface="Arial" panose="020B0604020202020204" pitchFamily="34" charset="0"/>
              <a:cs typeface="Arial" panose="020B0604020202020204" pitchFamily="34" charset="0"/>
            </a:endParaRPr>
          </a:p>
        </p:txBody>
      </p:sp>
      <p:sp>
        <p:nvSpPr>
          <p:cNvPr id="3" name="Titel 2"/>
          <p:cNvSpPr>
            <a:spLocks noGrp="1"/>
          </p:cNvSpPr>
          <p:nvPr>
            <p:ph type="title"/>
          </p:nvPr>
        </p:nvSpPr>
        <p:spPr>
          <a:xfrm>
            <a:off x="323528" y="520368"/>
            <a:ext cx="8602985" cy="584775"/>
          </a:xfrm>
        </p:spPr>
        <p:txBody>
          <a:bodyPr/>
          <a:lstStyle/>
          <a:p>
            <a:r>
              <a:rPr lang="nl-NL" sz="3200" dirty="0">
                <a:latin typeface="Arial" panose="020B0604020202020204" pitchFamily="34" charset="0"/>
                <a:cs typeface="Arial" panose="020B0604020202020204" pitchFamily="34" charset="0"/>
              </a:rPr>
              <a:t>Begrijpen is méér dan kunnen lezen</a:t>
            </a:r>
          </a:p>
        </p:txBody>
      </p:sp>
    </p:spTree>
    <p:extLst>
      <p:ext uri="{BB962C8B-B14F-4D97-AF65-F5344CB8AC3E}">
        <p14:creationId xmlns:p14="http://schemas.microsoft.com/office/powerpoint/2010/main" val="403977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67544" y="2643882"/>
            <a:ext cx="8390344" cy="3332118"/>
          </a:xfrm>
        </p:spPr>
        <p:txBody>
          <a:bodyPr/>
          <a:lstStyle/>
          <a:p>
            <a:pPr marL="514350" indent="-514350">
              <a:buAutoNum type="alphaLcPeriod"/>
            </a:pPr>
            <a:r>
              <a:rPr lang="nl-NL" b="0" dirty="0" smtClean="0"/>
              <a:t>&lt; </a:t>
            </a:r>
            <a:r>
              <a:rPr lang="nl-NL" b="0" dirty="0"/>
              <a:t>5% </a:t>
            </a:r>
            <a:endParaRPr lang="nl-NL" b="0" dirty="0" smtClean="0"/>
          </a:p>
          <a:p>
            <a:pPr marL="0" indent="0">
              <a:buNone/>
            </a:pPr>
            <a:r>
              <a:rPr lang="nl-NL" b="0" dirty="0" smtClean="0"/>
              <a:t>b</a:t>
            </a:r>
            <a:r>
              <a:rPr lang="nl-NL" b="0" dirty="0"/>
              <a:t>. 10-20</a:t>
            </a:r>
            <a:r>
              <a:rPr lang="nl-NL" b="0" dirty="0" smtClean="0"/>
              <a:t>%</a:t>
            </a:r>
          </a:p>
          <a:p>
            <a:pPr marL="0" indent="0">
              <a:buNone/>
            </a:pPr>
            <a:r>
              <a:rPr lang="nl-NL" b="0" dirty="0" smtClean="0"/>
              <a:t>c</a:t>
            </a:r>
            <a:r>
              <a:rPr lang="nl-NL" b="0" dirty="0"/>
              <a:t>. 20-30</a:t>
            </a:r>
            <a:r>
              <a:rPr lang="nl-NL" b="0" dirty="0" smtClean="0"/>
              <a:t>%</a:t>
            </a:r>
          </a:p>
          <a:p>
            <a:pPr marL="0" indent="0">
              <a:buNone/>
            </a:pPr>
            <a:r>
              <a:rPr lang="nl-NL" b="0" dirty="0" smtClean="0"/>
              <a:t>d</a:t>
            </a:r>
            <a:r>
              <a:rPr lang="nl-NL" b="0" dirty="0"/>
              <a:t>. &gt;30%</a:t>
            </a:r>
          </a:p>
          <a:p>
            <a:endParaRPr lang="nl-NL" dirty="0"/>
          </a:p>
        </p:txBody>
      </p:sp>
      <p:sp>
        <p:nvSpPr>
          <p:cNvPr id="3" name="Titel 2"/>
          <p:cNvSpPr>
            <a:spLocks noGrp="1"/>
          </p:cNvSpPr>
          <p:nvPr>
            <p:ph type="title"/>
          </p:nvPr>
        </p:nvSpPr>
        <p:spPr>
          <a:xfrm>
            <a:off x="323528" y="828000"/>
            <a:ext cx="8602985" cy="1815882"/>
          </a:xfrm>
        </p:spPr>
        <p:txBody>
          <a:bodyPr/>
          <a:lstStyle/>
          <a:p>
            <a:r>
              <a:rPr lang="nl-NL" sz="2800" dirty="0" smtClean="0">
                <a:latin typeface="Calibri" panose="020F0502020204030204" pitchFamily="34" charset="0"/>
                <a:cs typeface="Calibri" panose="020F0502020204030204" pitchFamily="34" charset="0"/>
              </a:rPr>
              <a:t>KAHOOT vraag </a:t>
            </a:r>
            <a:br>
              <a:rPr lang="nl-NL" sz="2800" dirty="0" smtClean="0">
                <a:latin typeface="Calibri" panose="020F0502020204030204" pitchFamily="34" charset="0"/>
                <a:cs typeface="Calibri" panose="020F0502020204030204" pitchFamily="34" charset="0"/>
              </a:rPr>
            </a:br>
            <a:r>
              <a:rPr lang="nl-NL" sz="2800" dirty="0">
                <a:latin typeface="Calibri" panose="020F0502020204030204" pitchFamily="34" charset="0"/>
                <a:cs typeface="Calibri" panose="020F0502020204030204" pitchFamily="34" charset="0"/>
              </a:rPr>
              <a:t> Welk percentage van uw patiënten hebben beperkte gezondheidsvaardigheden? </a:t>
            </a:r>
            <a:br>
              <a:rPr lang="nl-NL" sz="2800" dirty="0">
                <a:latin typeface="Calibri" panose="020F0502020204030204" pitchFamily="34" charset="0"/>
                <a:cs typeface="Calibri" panose="020F0502020204030204" pitchFamily="34" charset="0"/>
              </a:rPr>
            </a:br>
            <a:endParaRPr lang="nl-NL" sz="2800" dirty="0">
              <a:latin typeface="Calibri" panose="020F0502020204030204" pitchFamily="34" charset="0"/>
              <a:cs typeface="Calibri" panose="020F0502020204030204" pitchFamily="34" charset="0"/>
            </a:endParaRPr>
          </a:p>
        </p:txBody>
      </p:sp>
      <p:sp>
        <p:nvSpPr>
          <p:cNvPr id="4" name="Tijdelijke aanduiding voor tekst 3"/>
          <p:cNvSpPr>
            <a:spLocks noGrp="1"/>
          </p:cNvSpPr>
          <p:nvPr>
            <p:ph type="body" sz="quarter" idx="13"/>
          </p:nvPr>
        </p:nvSpPr>
        <p:spPr/>
        <p:txBody>
          <a:bodyPr/>
          <a:lstStyle/>
          <a:p>
            <a:endParaRPr lang="nl-NL"/>
          </a:p>
        </p:txBody>
      </p:sp>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6</a:t>
            </a:fld>
            <a:endParaRPr lang="nl-NL"/>
          </a:p>
        </p:txBody>
      </p:sp>
    </p:spTree>
    <p:extLst>
      <p:ext uri="{BB962C8B-B14F-4D97-AF65-F5344CB8AC3E}">
        <p14:creationId xmlns:p14="http://schemas.microsoft.com/office/powerpoint/2010/main" val="1592175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23528" y="828000"/>
            <a:ext cx="8602985" cy="584775"/>
          </a:xfrm>
        </p:spPr>
        <p:txBody>
          <a:bodyPr/>
          <a:lstStyle/>
          <a:p>
            <a:r>
              <a:rPr lang="nl-NL" sz="3200" dirty="0" smtClean="0"/>
              <a:t>Cijfers</a:t>
            </a:r>
            <a:endParaRPr lang="nl-NL" sz="3200" dirty="0"/>
          </a:p>
        </p:txBody>
      </p:sp>
      <p:sp>
        <p:nvSpPr>
          <p:cNvPr id="4" name="Tijdelijke aanduiding voor tekst 3"/>
          <p:cNvSpPr>
            <a:spLocks noGrp="1"/>
          </p:cNvSpPr>
          <p:nvPr>
            <p:ph type="body" sz="quarter" idx="13"/>
          </p:nvPr>
        </p:nvSpPr>
        <p:spPr/>
        <p:txBody>
          <a:bodyPr/>
          <a:lstStyle/>
          <a:p>
            <a:endParaRPr lang="nl-NL"/>
          </a:p>
        </p:txBody>
      </p:sp>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7</a:t>
            </a:fld>
            <a:endParaRPr lang="nl-NL"/>
          </a:p>
        </p:txBody>
      </p:sp>
      <p:sp>
        <p:nvSpPr>
          <p:cNvPr id="7" name="Tijdelijke aanduiding voor inhoud 6"/>
          <p:cNvSpPr txBox="1">
            <a:spLocks noGrp="1"/>
          </p:cNvSpPr>
          <p:nvPr>
            <p:ph idx="1"/>
          </p:nvPr>
        </p:nvSpPr>
        <p:spPr>
          <a:xfrm>
            <a:off x="360000" y="1548000"/>
            <a:ext cx="8497888" cy="5647700"/>
          </a:xfrm>
          <a:prstGeom prst="rect">
            <a:avLst/>
          </a:prstGeom>
          <a:noFill/>
        </p:spPr>
        <p:txBody>
          <a:bodyPr wrap="square" rtlCol="0">
            <a:spAutoFit/>
          </a:bodyPr>
          <a:lstStyle/>
          <a:p>
            <a:pPr>
              <a:lnSpc>
                <a:spcPct val="100000"/>
              </a:lnSpc>
            </a:pPr>
            <a:endParaRPr lang="nl-NL" b="0" dirty="0" smtClean="0"/>
          </a:p>
          <a:p>
            <a:pPr>
              <a:lnSpc>
                <a:spcPct val="100000"/>
              </a:lnSpc>
            </a:pPr>
            <a:r>
              <a:rPr lang="nl-NL" b="0" dirty="0" smtClean="0"/>
              <a:t>29% van de bevolking heeft beperkte </a:t>
            </a:r>
            <a:r>
              <a:rPr lang="nl-NL" b="0" dirty="0"/>
              <a:t>gezondheidsvaardigheden</a:t>
            </a:r>
            <a:endParaRPr lang="nl-NL" b="0" i="1" dirty="0"/>
          </a:p>
          <a:p>
            <a:pPr marL="0" indent="0">
              <a:lnSpc>
                <a:spcPct val="100000"/>
              </a:lnSpc>
              <a:buNone/>
            </a:pPr>
            <a:endParaRPr lang="nl-NL" b="0" dirty="0" smtClean="0"/>
          </a:p>
          <a:p>
            <a:pPr>
              <a:lnSpc>
                <a:spcPct val="100000"/>
              </a:lnSpc>
            </a:pPr>
            <a:r>
              <a:rPr lang="nl-NL" b="0" dirty="0" smtClean="0"/>
              <a:t>52</a:t>
            </a:r>
            <a:r>
              <a:rPr lang="nl-NL" b="0" dirty="0"/>
              <a:t>% patiënten aan balie apotheek heeft moeite info te </a:t>
            </a:r>
            <a:r>
              <a:rPr lang="nl-NL" b="0" dirty="0" smtClean="0"/>
              <a:t>begrijpen</a:t>
            </a:r>
            <a:endParaRPr lang="nl-NL" b="0" dirty="0"/>
          </a:p>
          <a:p>
            <a:pPr>
              <a:lnSpc>
                <a:spcPct val="100000"/>
              </a:lnSpc>
            </a:pPr>
            <a:endParaRPr lang="nl-NL" sz="2400" b="0" dirty="0" smtClean="0"/>
          </a:p>
          <a:p>
            <a:pPr marL="0" indent="0">
              <a:buNone/>
            </a:pPr>
            <a:endParaRPr lang="nl-NL" sz="1600" b="0" i="1" dirty="0" smtClean="0">
              <a:solidFill>
                <a:schemeClr val="accent2">
                  <a:lumMod val="60000"/>
                  <a:lumOff val="40000"/>
                </a:schemeClr>
              </a:solidFill>
            </a:endParaRPr>
          </a:p>
          <a:p>
            <a:pPr marL="0" indent="0">
              <a:buNone/>
            </a:pPr>
            <a:r>
              <a:rPr lang="nl-NL" sz="1600" b="0" i="1" dirty="0" smtClean="0">
                <a:solidFill>
                  <a:schemeClr val="bg1">
                    <a:lumMod val="65000"/>
                  </a:schemeClr>
                </a:solidFill>
              </a:rPr>
              <a:t>Rademakers 2014 Kennissynthese</a:t>
            </a:r>
            <a:r>
              <a:rPr lang="nl-NL" sz="1600" b="0" i="1" dirty="0">
                <a:solidFill>
                  <a:schemeClr val="bg1">
                    <a:lumMod val="65000"/>
                  </a:schemeClr>
                </a:solidFill>
              </a:rPr>
              <a:t>, Gezondheidsvaardigheden: niet voor iedereen vanzelfsprekend, </a:t>
            </a:r>
            <a:r>
              <a:rPr lang="nl-NL" sz="1600" b="0" i="1" dirty="0" err="1" smtClean="0">
                <a:solidFill>
                  <a:schemeClr val="bg1">
                    <a:lumMod val="65000"/>
                  </a:schemeClr>
                </a:solidFill>
              </a:rPr>
              <a:t>Nivel</a:t>
            </a:r>
            <a:r>
              <a:rPr lang="nl-NL" sz="1600" b="0" i="1" dirty="0" smtClean="0">
                <a:solidFill>
                  <a:schemeClr val="bg1">
                    <a:lumMod val="65000"/>
                  </a:schemeClr>
                </a:solidFill>
              </a:rPr>
              <a:t>; Koster </a:t>
            </a:r>
            <a:r>
              <a:rPr lang="nl-NL" sz="1600" b="0" i="1" dirty="0">
                <a:solidFill>
                  <a:schemeClr val="bg1">
                    <a:lumMod val="65000"/>
                  </a:schemeClr>
                </a:solidFill>
              </a:rPr>
              <a:t>et al 2015 Health </a:t>
            </a:r>
            <a:r>
              <a:rPr lang="nl-NL" sz="1600" b="0" i="1" dirty="0" err="1">
                <a:solidFill>
                  <a:schemeClr val="bg1">
                    <a:lumMod val="65000"/>
                  </a:schemeClr>
                </a:solidFill>
              </a:rPr>
              <a:t>literacy</a:t>
            </a:r>
            <a:r>
              <a:rPr lang="nl-NL" sz="1600" b="0" i="1" dirty="0">
                <a:solidFill>
                  <a:schemeClr val="bg1">
                    <a:lumMod val="65000"/>
                  </a:schemeClr>
                </a:solidFill>
              </a:rPr>
              <a:t> </a:t>
            </a:r>
            <a:r>
              <a:rPr lang="nl-NL" sz="1600" b="0" i="1" dirty="0" err="1">
                <a:solidFill>
                  <a:schemeClr val="bg1">
                    <a:lumMod val="65000"/>
                  </a:schemeClr>
                </a:solidFill>
              </a:rPr>
              <a:t>among</a:t>
            </a:r>
            <a:r>
              <a:rPr lang="nl-NL" sz="1600" b="0" i="1" dirty="0">
                <a:solidFill>
                  <a:schemeClr val="bg1">
                    <a:lumMod val="65000"/>
                  </a:schemeClr>
                </a:solidFill>
              </a:rPr>
              <a:t> </a:t>
            </a:r>
            <a:r>
              <a:rPr lang="nl-NL" sz="1600" b="0" i="1" dirty="0" err="1">
                <a:solidFill>
                  <a:schemeClr val="bg1">
                    <a:lumMod val="65000"/>
                  </a:schemeClr>
                </a:solidFill>
              </a:rPr>
              <a:t>pharmacy</a:t>
            </a:r>
            <a:r>
              <a:rPr lang="nl-NL" sz="1600" b="0" i="1" dirty="0">
                <a:solidFill>
                  <a:schemeClr val="bg1">
                    <a:lumMod val="65000"/>
                  </a:schemeClr>
                </a:solidFill>
              </a:rPr>
              <a:t> </a:t>
            </a:r>
            <a:r>
              <a:rPr lang="nl-NL" sz="1600" b="0" i="1" dirty="0" err="1">
                <a:solidFill>
                  <a:schemeClr val="bg1">
                    <a:lumMod val="65000"/>
                  </a:schemeClr>
                </a:solidFill>
              </a:rPr>
              <a:t>visitors</a:t>
            </a:r>
            <a:r>
              <a:rPr lang="nl-NL" sz="1600" b="0" i="1" dirty="0">
                <a:solidFill>
                  <a:schemeClr val="bg1">
                    <a:lumMod val="65000"/>
                  </a:schemeClr>
                </a:solidFill>
              </a:rPr>
              <a:t> in </a:t>
            </a:r>
            <a:r>
              <a:rPr lang="nl-NL" sz="1600" b="0" i="1" dirty="0" err="1">
                <a:solidFill>
                  <a:schemeClr val="bg1">
                    <a:lumMod val="65000"/>
                  </a:schemeClr>
                </a:solidFill>
              </a:rPr>
              <a:t>the</a:t>
            </a:r>
            <a:r>
              <a:rPr lang="nl-NL" sz="1600" b="0" i="1" dirty="0">
                <a:solidFill>
                  <a:schemeClr val="bg1">
                    <a:lumMod val="65000"/>
                  </a:schemeClr>
                </a:solidFill>
              </a:rPr>
              <a:t> Nl. </a:t>
            </a:r>
            <a:r>
              <a:rPr lang="nl-NL" sz="1600" b="0" i="1" dirty="0" err="1">
                <a:solidFill>
                  <a:schemeClr val="bg1">
                    <a:lumMod val="65000"/>
                  </a:schemeClr>
                </a:solidFill>
              </a:rPr>
              <a:t>Pharmacoepidemiol</a:t>
            </a:r>
            <a:r>
              <a:rPr lang="nl-NL" sz="1600" b="0" i="1" dirty="0">
                <a:solidFill>
                  <a:schemeClr val="bg1">
                    <a:lumMod val="65000"/>
                  </a:schemeClr>
                </a:solidFill>
              </a:rPr>
              <a:t> Drug </a:t>
            </a:r>
            <a:r>
              <a:rPr lang="nl-NL" sz="1600" b="0" i="1" dirty="0" err="1" smtClean="0">
                <a:solidFill>
                  <a:schemeClr val="bg1">
                    <a:lumMod val="65000"/>
                  </a:schemeClr>
                </a:solidFill>
              </a:rPr>
              <a:t>Saf</a:t>
            </a:r>
            <a:r>
              <a:rPr lang="nl-NL" sz="1600" b="0" i="1" dirty="0" smtClean="0">
                <a:solidFill>
                  <a:schemeClr val="bg1">
                    <a:lumMod val="65000"/>
                  </a:schemeClr>
                </a:solidFill>
              </a:rPr>
              <a:t>; Rademakers 2016 oratie De actieve patiënt een utopie?</a:t>
            </a:r>
            <a:endParaRPr lang="nl-NL" sz="1600" b="0" i="1" dirty="0">
              <a:solidFill>
                <a:schemeClr val="bg1">
                  <a:lumMod val="65000"/>
                </a:schemeClr>
              </a:solidFill>
            </a:endParaRPr>
          </a:p>
          <a:p>
            <a:pPr marL="0" indent="0" eaLnBrk="0" hangingPunct="0">
              <a:spcBef>
                <a:spcPct val="0"/>
              </a:spcBef>
              <a:buNone/>
            </a:pPr>
            <a:endParaRPr lang="nl-NL" sz="3000" b="0" kern="0" dirty="0" smtClean="0">
              <a:solidFill>
                <a:schemeClr val="accent2">
                  <a:lumMod val="60000"/>
                  <a:lumOff val="40000"/>
                </a:schemeClr>
              </a:solidFill>
              <a:latin typeface="Arial"/>
            </a:endParaRPr>
          </a:p>
        </p:txBody>
      </p:sp>
    </p:spTree>
    <p:extLst>
      <p:ext uri="{BB962C8B-B14F-4D97-AF65-F5344CB8AC3E}">
        <p14:creationId xmlns:p14="http://schemas.microsoft.com/office/powerpoint/2010/main" val="250970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731168"/>
          </a:xfrm>
        </p:spPr>
        <p:txBody>
          <a:bodyPr/>
          <a:lstStyle/>
          <a:p>
            <a:pPr algn="l"/>
            <a:r>
              <a:rPr lang="nl-NL" sz="3200" dirty="0" smtClean="0">
                <a:solidFill>
                  <a:srgbClr val="D60C8C"/>
                </a:solidFill>
              </a:rPr>
              <a:t>Risicogroepen</a:t>
            </a:r>
            <a:endParaRPr lang="nl-NL" sz="3200" dirty="0">
              <a:solidFill>
                <a:srgbClr val="D60C8C"/>
              </a:solidFill>
            </a:endParaRPr>
          </a:p>
        </p:txBody>
      </p:sp>
      <p:sp>
        <p:nvSpPr>
          <p:cNvPr id="3" name="Tijdelijke aanduiding voor inhoud 2"/>
          <p:cNvSpPr>
            <a:spLocks noGrp="1"/>
          </p:cNvSpPr>
          <p:nvPr>
            <p:ph idx="1"/>
          </p:nvPr>
        </p:nvSpPr>
        <p:spPr>
          <a:xfrm>
            <a:off x="522000" y="1340768"/>
            <a:ext cx="8100000" cy="4599232"/>
          </a:xfrm>
        </p:spPr>
        <p:txBody>
          <a:bodyPr/>
          <a:lstStyle/>
          <a:p>
            <a:pPr>
              <a:lnSpc>
                <a:spcPct val="100000"/>
              </a:lnSpc>
            </a:pPr>
            <a:endParaRPr lang="nl-NL" b="0" dirty="0" smtClean="0">
              <a:solidFill>
                <a:srgbClr val="283A97"/>
              </a:solidFill>
            </a:endParaRPr>
          </a:p>
          <a:p>
            <a:pPr>
              <a:lnSpc>
                <a:spcPct val="100000"/>
              </a:lnSpc>
            </a:pPr>
            <a:r>
              <a:rPr lang="nl-NL" dirty="0" smtClean="0">
                <a:solidFill>
                  <a:srgbClr val="283A97"/>
                </a:solidFill>
              </a:rPr>
              <a:t>Laaggeletterden / lage opleiding</a:t>
            </a:r>
          </a:p>
          <a:p>
            <a:pPr>
              <a:lnSpc>
                <a:spcPct val="100000"/>
              </a:lnSpc>
            </a:pPr>
            <a:r>
              <a:rPr lang="nl-NL" b="0" dirty="0" smtClean="0">
                <a:solidFill>
                  <a:srgbClr val="283A97"/>
                </a:solidFill>
              </a:rPr>
              <a:t>Psychiatrische patiënten</a:t>
            </a:r>
          </a:p>
          <a:p>
            <a:pPr>
              <a:lnSpc>
                <a:spcPct val="100000"/>
              </a:lnSpc>
            </a:pPr>
            <a:r>
              <a:rPr lang="nl-NL" b="0" dirty="0" smtClean="0">
                <a:solidFill>
                  <a:srgbClr val="283A97"/>
                </a:solidFill>
              </a:rPr>
              <a:t>Oudere mannen</a:t>
            </a:r>
          </a:p>
          <a:p>
            <a:pPr>
              <a:lnSpc>
                <a:spcPct val="100000"/>
              </a:lnSpc>
            </a:pPr>
            <a:r>
              <a:rPr lang="nl-NL" b="0" dirty="0" smtClean="0">
                <a:solidFill>
                  <a:srgbClr val="283A97"/>
                </a:solidFill>
              </a:rPr>
              <a:t>Niet-westerse migranten</a:t>
            </a:r>
          </a:p>
          <a:p>
            <a:pPr>
              <a:lnSpc>
                <a:spcPct val="100000"/>
              </a:lnSpc>
            </a:pPr>
            <a:endParaRPr lang="nl-NL" b="0" dirty="0">
              <a:solidFill>
                <a:srgbClr val="283A97"/>
              </a:solidFill>
            </a:endParaRPr>
          </a:p>
          <a:p>
            <a:pPr>
              <a:lnSpc>
                <a:spcPct val="100000"/>
              </a:lnSpc>
            </a:pPr>
            <a:endParaRPr lang="nl-NL" b="0" dirty="0" smtClean="0">
              <a:solidFill>
                <a:srgbClr val="283A97"/>
              </a:solidFill>
            </a:endParaRPr>
          </a:p>
          <a:p>
            <a:pPr>
              <a:lnSpc>
                <a:spcPct val="100000"/>
              </a:lnSpc>
            </a:pPr>
            <a:r>
              <a:rPr lang="nl-NL" b="0" dirty="0" smtClean="0">
                <a:solidFill>
                  <a:srgbClr val="283A97"/>
                </a:solidFill>
              </a:rPr>
              <a:t>Emotioneel stressvolle situaties</a:t>
            </a:r>
          </a:p>
          <a:p>
            <a:pPr>
              <a:lnSpc>
                <a:spcPct val="100000"/>
              </a:lnSpc>
            </a:pPr>
            <a:endParaRPr lang="nl-NL" sz="2400" dirty="0" smtClean="0"/>
          </a:p>
          <a:p>
            <a:pPr>
              <a:lnSpc>
                <a:spcPct val="100000"/>
              </a:lnSpc>
              <a:buNone/>
            </a:pPr>
            <a:endParaRPr lang="nl-NL" sz="2400" dirty="0" smtClean="0"/>
          </a:p>
        </p:txBody>
      </p:sp>
    </p:spTree>
    <p:extLst>
      <p:ext uri="{BB962C8B-B14F-4D97-AF65-F5344CB8AC3E}">
        <p14:creationId xmlns:p14="http://schemas.microsoft.com/office/powerpoint/2010/main" val="133943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2000" y="609600"/>
            <a:ext cx="8226464" cy="731168"/>
          </a:xfrm>
        </p:spPr>
        <p:txBody>
          <a:bodyPr/>
          <a:lstStyle/>
          <a:p>
            <a:pPr algn="l"/>
            <a:endParaRPr lang="nl-NL" sz="3200" dirty="0">
              <a:solidFill>
                <a:srgbClr val="D60C8C"/>
              </a:solidFill>
            </a:endParaRPr>
          </a:p>
        </p:txBody>
      </p:sp>
      <p:sp>
        <p:nvSpPr>
          <p:cNvPr id="3" name="Tijdelijke aanduiding voor inhoud 2"/>
          <p:cNvSpPr>
            <a:spLocks noGrp="1"/>
          </p:cNvSpPr>
          <p:nvPr>
            <p:ph idx="1"/>
          </p:nvPr>
        </p:nvSpPr>
        <p:spPr>
          <a:xfrm>
            <a:off x="522000" y="1340768"/>
            <a:ext cx="8100000" cy="4599232"/>
          </a:xfrm>
        </p:spPr>
        <p:txBody>
          <a:bodyPr/>
          <a:lstStyle/>
          <a:p>
            <a:pPr>
              <a:lnSpc>
                <a:spcPct val="100000"/>
              </a:lnSpc>
            </a:pPr>
            <a:endParaRPr lang="nl-NL" sz="2400" dirty="0" smtClean="0"/>
          </a:p>
          <a:p>
            <a:pPr>
              <a:lnSpc>
                <a:spcPct val="100000"/>
              </a:lnSpc>
              <a:buNone/>
            </a:pPr>
            <a:endParaRPr lang="nl-NL" sz="2400" dirty="0" smtClean="0"/>
          </a:p>
        </p:txBody>
      </p:sp>
      <p:pic>
        <p:nvPicPr>
          <p:cNvPr id="4" name="Picture 3" descr="MacHD:Users:jaspersuijten:Desktop:Olga Kolenburg:infographiccopy.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833079" y="578805"/>
            <a:ext cx="7477842" cy="5696331"/>
          </a:xfrm>
          <a:prstGeom prst="rect">
            <a:avLst/>
          </a:prstGeom>
        </p:spPr>
      </p:pic>
    </p:spTree>
    <p:extLst>
      <p:ext uri="{BB962C8B-B14F-4D97-AF65-F5344CB8AC3E}">
        <p14:creationId xmlns:p14="http://schemas.microsoft.com/office/powerpoint/2010/main" val="914540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noFill/>
          <a:miter lim="800000"/>
          <a:headEnd/>
          <a:tailEnd/>
        </a:ln>
        <a:effectLst/>
      </a:spPr>
      <a:bodyPr wrap="none" tIns="36000" bIns="36000" anchor="ctr">
        <a:spAutoFit/>
      </a:bodyPr>
      <a:lstStyle>
        <a:defPPr>
          <a:spcBef>
            <a:spcPct val="0"/>
          </a:spcBef>
          <a:defRPr sz="2000" dirty="0">
            <a:solidFill>
              <a:srgbClr val="283A97"/>
            </a:solidFill>
            <a:latin typeface="+mn-lt"/>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r" defTabSz="914400" rtl="0" eaLnBrk="1" fontAlgn="base" latinLnBrk="0" hangingPunct="1">
          <a:lnSpc>
            <a:spcPct val="100000"/>
          </a:lnSpc>
          <a:spcBef>
            <a:spcPct val="20000"/>
          </a:spcBef>
          <a:spcAft>
            <a:spcPct val="0"/>
          </a:spcAft>
          <a:buClrTx/>
          <a:buSzTx/>
          <a:buFontTx/>
          <a:buNone/>
          <a:tabLst/>
          <a:defRPr kumimoji="0" lang="nl-NL" sz="2800" b="1" i="0" u="none" strike="noStrike" cap="none" normalizeH="0" baseline="0" smtClean="0">
            <a:ln>
              <a:noFill/>
            </a:ln>
            <a:solidFill>
              <a:srgbClr val="1C1C1C"/>
            </a:solidFill>
            <a:effectLst/>
            <a:latin typeface="Verdana" pitchFamily="34" charset="0"/>
          </a:defRPr>
        </a:defPPr>
      </a:lstStyle>
    </a:lnDef>
    <a:txDef>
      <a:spPr>
        <a:noFill/>
      </a:spPr>
      <a:bodyPr wrap="none">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sz="2000" b="1" i="0" u="none" strike="noStrike" kern="0" cap="none" spc="0" normalizeH="0" baseline="0" noProof="0" dirty="0" smtClean="0">
            <a:ln>
              <a:noFill/>
            </a:ln>
            <a:solidFill>
              <a:srgbClr val="283A97"/>
            </a:solidFill>
            <a:effectLst/>
            <a:uLnTx/>
            <a:uFillTx/>
            <a:latin typeface="+mj-lt"/>
            <a:ea typeface="+mj-ea"/>
            <a:cs typeface="+mj-cs"/>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3328</TotalTime>
  <Words>1414</Words>
  <Application>Microsoft Office PowerPoint</Application>
  <PresentationFormat>Diavoorstelling (4:3)</PresentationFormat>
  <Paragraphs>253</Paragraphs>
  <Slides>28</Slides>
  <Notes>8</Notes>
  <HiddenSlides>0</HiddenSlides>
  <MMClips>0</MMClips>
  <ScaleCrop>false</ScaleCrop>
  <HeadingPairs>
    <vt:vector size="4" baseType="variant">
      <vt:variant>
        <vt:lpstr>Thema</vt:lpstr>
      </vt:variant>
      <vt:variant>
        <vt:i4>1</vt:i4>
      </vt:variant>
      <vt:variant>
        <vt:lpstr>Diatitels</vt:lpstr>
      </vt:variant>
      <vt:variant>
        <vt:i4>28</vt:i4>
      </vt:variant>
    </vt:vector>
  </HeadingPairs>
  <TitlesOfParts>
    <vt:vector size="29" baseType="lpstr">
      <vt:lpstr>Default Design</vt:lpstr>
      <vt:lpstr>  </vt:lpstr>
      <vt:lpstr>PowerPoint-presentatie</vt:lpstr>
      <vt:lpstr>Gezondheidsvaardigheden</vt:lpstr>
      <vt:lpstr>PowerPoint-presentatie</vt:lpstr>
      <vt:lpstr>Begrijpen is méér dan kunnen lezen</vt:lpstr>
      <vt:lpstr>KAHOOT vraag   Welk percentage van uw patiënten hebben beperkte gezondheidsvaardigheden?  </vt:lpstr>
      <vt:lpstr>Cijfers</vt:lpstr>
      <vt:lpstr>Risicogroepen</vt:lpstr>
      <vt:lpstr>PowerPoint-presentatie</vt:lpstr>
      <vt:lpstr>Oorzaken gezondheidsachterstanden</vt:lpstr>
      <vt:lpstr>KAHOOT vraag   2,5 miljoen mensen in Nederland zijn laaggeletterd. Hoeveel van hen zijn  migrant?</vt:lpstr>
      <vt:lpstr>Extra risico migranten</vt:lpstr>
      <vt:lpstr>Laaggeletterdheid</vt:lpstr>
      <vt:lpstr>Gevolgen</vt:lpstr>
      <vt:lpstr>Uitdagingen in de praktijk</vt:lpstr>
      <vt:lpstr>Gevolgen voor gezondheid  </vt:lpstr>
      <vt:lpstr>Herkennen van laaggeletterden    </vt:lpstr>
      <vt:lpstr>Herkennen van laaggeletterden    </vt:lpstr>
      <vt:lpstr>Begrijpelijke communicatie goed voor iedereen</vt:lpstr>
      <vt:lpstr>Tips begrijpelijke communicatie</vt:lpstr>
      <vt:lpstr>Tips uitleg</vt:lpstr>
      <vt:lpstr>PowerPoint-presentatie</vt:lpstr>
      <vt:lpstr>Kahoot vraag:</vt:lpstr>
      <vt:lpstr>Check wat patiënt begrepen heeft</vt:lpstr>
      <vt:lpstr>Check of patiënt adviezen kan uitvoeren</vt:lpstr>
      <vt:lpstr>Samenvattende tips</vt:lpstr>
      <vt:lpstr>Meer informatie en beeldmateriaal    </vt:lpstr>
      <vt:lpstr>Elkaar begrijpen is geneeskunst Begrijpelijk communiceren is de eerste stap! </vt:lpstr>
    </vt:vector>
  </TitlesOfParts>
  <Company>DG Graphic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Dennis Goedhart</dc:creator>
  <cp:lastModifiedBy>Nelleke Wouters</cp:lastModifiedBy>
  <cp:revision>371</cp:revision>
  <cp:lastPrinted>2016-10-11T12:33:45Z</cp:lastPrinted>
  <dcterms:created xsi:type="dcterms:W3CDTF">2008-07-09T13:01:14Z</dcterms:created>
  <dcterms:modified xsi:type="dcterms:W3CDTF">2018-04-23T12:36:54Z</dcterms:modified>
</cp:coreProperties>
</file>